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90" r:id="rId2"/>
    <p:sldId id="315" r:id="rId3"/>
    <p:sldId id="302" r:id="rId4"/>
    <p:sldId id="311" r:id="rId5"/>
    <p:sldId id="317" r:id="rId6"/>
    <p:sldId id="323" r:id="rId7"/>
    <p:sldId id="324" r:id="rId8"/>
    <p:sldId id="312" r:id="rId9"/>
    <p:sldId id="328" r:id="rId10"/>
    <p:sldId id="326" r:id="rId11"/>
    <p:sldId id="301" r:id="rId12"/>
    <p:sldId id="322" r:id="rId13"/>
    <p:sldId id="294" r:id="rId14"/>
    <p:sldId id="316" r:id="rId15"/>
    <p:sldId id="329" r:id="rId16"/>
  </p:sldIdLst>
  <p:sldSz cx="9144000" cy="5143500" type="screen16x9"/>
  <p:notesSz cx="6858000" cy="9144000"/>
  <p:embeddedFontLst>
    <p:embeddedFont>
      <p:font typeface="Amatic SC" pitchFamily="2" charset="-79"/>
      <p:regular r:id="rId18"/>
      <p:bold r:id="rId19"/>
    </p:embeddedFont>
    <p:embeddedFont>
      <p:font typeface="CMU Sans Serif" panose="02000603000000000000" pitchFamily="2" charset="0"/>
      <p:regular r:id="rId20"/>
      <p:bold r:id="rId21"/>
      <p:italic r:id="rId22"/>
      <p:boldItalic r:id="rId23"/>
    </p:embeddedFont>
    <p:embeddedFont>
      <p:font typeface="CMU SANS SERIF DEMI CONDENSED D" panose="02000603000000000000" pitchFamily="2" charset="0"/>
      <p:regular r:id="rId24"/>
      <p:bold r:id="rId25"/>
    </p:embeddedFont>
    <p:embeddedFont>
      <p:font typeface="CMU SANS SERIF MEDIUM" panose="02000603000000000000" pitchFamily="2" charset="0"/>
      <p:regular r:id="rId26"/>
    </p:embeddedFont>
    <p:embeddedFont>
      <p:font typeface="CMU SANS SERIF MEDIUM" panose="02000603000000000000" pitchFamily="2" charset="0"/>
      <p:regular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Gabriola" pitchFamily="82" charset="0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FFFFF"/>
    <a:srgbClr val="4DCDF5"/>
    <a:srgbClr val="76DADC"/>
    <a:srgbClr val="51D0D3"/>
    <a:srgbClr val="5BC9E7"/>
    <a:srgbClr val="23B7DF"/>
    <a:srgbClr val="20C0F3"/>
    <a:srgbClr val="20CBEC"/>
    <a:srgbClr val="20B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233510-E2FC-473A-8518-BC767898A76A}">
  <a:tblStyle styleId="{77233510-E2FC-473A-8518-BC767898A7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2"/>
    <p:restoredTop sz="91478"/>
  </p:normalViewPr>
  <p:slideViewPr>
    <p:cSldViewPr snapToGrid="0" snapToObjects="1">
      <p:cViewPr varScale="1">
        <p:scale>
          <a:sx n="136" d="100"/>
          <a:sy n="136" d="100"/>
        </p:scale>
        <p:origin x="20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6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2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253525" y="1229500"/>
            <a:ext cx="4147200" cy="23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81825" y="3530850"/>
            <a:ext cx="28188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svg"/><Relationship Id="rId1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EAF0"/>
            </a:gs>
            <a:gs pos="26000">
              <a:srgbClr val="2EB5B8"/>
            </a:gs>
            <a:gs pos="52000">
              <a:srgbClr val="20A7BD"/>
            </a:gs>
            <a:gs pos="100000">
              <a:srgbClr val="0082CD"/>
            </a:gs>
            <a:gs pos="75000">
              <a:srgbClr val="0D90C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974252-4446-C14E-8E51-2D6CBF0444A2}"/>
              </a:ext>
            </a:extLst>
          </p:cNvPr>
          <p:cNvGrpSpPr/>
          <p:nvPr/>
        </p:nvGrpSpPr>
        <p:grpSpPr>
          <a:xfrm>
            <a:off x="3028799" y="1687816"/>
            <a:ext cx="3086401" cy="1767868"/>
            <a:chOff x="3028799" y="1775792"/>
            <a:chExt cx="3086401" cy="1767868"/>
          </a:xfrm>
        </p:grpSpPr>
        <p:pic>
          <p:nvPicPr>
            <p:cNvPr id="5" name="图片 4" descr="徽标, 公司名称&#10;&#10;描述已自动生成">
              <a:extLst>
                <a:ext uri="{FF2B5EF4-FFF2-40B4-BE49-F238E27FC236}">
                  <a16:creationId xmlns:a16="http://schemas.microsoft.com/office/drawing/2014/main" id="{7FF53140-B524-48F0-A94C-CA900D44F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7000" contrast="5000"/>
                      </a14:imgEffect>
                    </a14:imgLayer>
                  </a14:imgProps>
                </a:ext>
              </a:extLst>
            </a:blip>
            <a:srcRect t="32717" b="40691"/>
            <a:stretch/>
          </p:blipFill>
          <p:spPr>
            <a:xfrm>
              <a:off x="3028799" y="1775792"/>
              <a:ext cx="3086401" cy="136775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93D3CA1-9A84-4DD5-BAC4-EE25E65D17E5}"/>
                </a:ext>
              </a:extLst>
            </p:cNvPr>
            <p:cNvSpPr txBox="1"/>
            <p:nvPr/>
          </p:nvSpPr>
          <p:spPr>
            <a:xfrm>
              <a:off x="4118641" y="3143550"/>
              <a:ext cx="9067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Gabriola" panose="04040605051002020D02" pitchFamily="82" charset="0"/>
                  <a:cs typeface="Dubai" panose="020B0503030403030204" pitchFamily="34" charset="-78"/>
                </a:rPr>
                <a:t>Aspect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14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EAF0"/>
            </a:gs>
            <a:gs pos="26000">
              <a:srgbClr val="2EB5B8"/>
            </a:gs>
            <a:gs pos="52000">
              <a:srgbClr val="20A7BD"/>
            </a:gs>
            <a:gs pos="100000">
              <a:srgbClr val="0082CD"/>
            </a:gs>
            <a:gs pos="75000">
              <a:srgbClr val="0D90C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149;p37">
            <a:extLst>
              <a:ext uri="{FF2B5EF4-FFF2-40B4-BE49-F238E27FC236}">
                <a16:creationId xmlns:a16="http://schemas.microsoft.com/office/drawing/2014/main" id="{1B40AEAC-A155-F345-A5A2-B95EEDFC7E31}"/>
              </a:ext>
            </a:extLst>
          </p:cNvPr>
          <p:cNvGrpSpPr/>
          <p:nvPr/>
        </p:nvGrpSpPr>
        <p:grpSpPr>
          <a:xfrm>
            <a:off x="674575" y="1426968"/>
            <a:ext cx="7760888" cy="2815500"/>
            <a:chOff x="674575" y="1489425"/>
            <a:chExt cx="7760888" cy="2815500"/>
          </a:xfrm>
        </p:grpSpPr>
        <p:sp>
          <p:nvSpPr>
            <p:cNvPr id="11" name="Google Shape;2150;p37">
              <a:extLst>
                <a:ext uri="{FF2B5EF4-FFF2-40B4-BE49-F238E27FC236}">
                  <a16:creationId xmlns:a16="http://schemas.microsoft.com/office/drawing/2014/main" id="{B1959018-582C-D041-8BF8-DC604910C232}"/>
                </a:ext>
              </a:extLst>
            </p:cNvPr>
            <p:cNvSpPr/>
            <p:nvPr/>
          </p:nvSpPr>
          <p:spPr>
            <a:xfrm rot="10800000" flipH="1">
              <a:off x="3223225" y="1489425"/>
              <a:ext cx="2802300" cy="2815500"/>
            </a:xfrm>
            <a:prstGeom prst="teardrop">
              <a:avLst>
                <a:gd name="adj" fmla="val 100000"/>
              </a:avLst>
            </a:prstGeom>
            <a:solidFill>
              <a:srgbClr val="20C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endParaRPr>
            </a:p>
          </p:txBody>
        </p:sp>
        <p:sp>
          <p:nvSpPr>
            <p:cNvPr id="12" name="Google Shape;2151;p37">
              <a:extLst>
                <a:ext uri="{FF2B5EF4-FFF2-40B4-BE49-F238E27FC236}">
                  <a16:creationId xmlns:a16="http://schemas.microsoft.com/office/drawing/2014/main" id="{E33E47CE-7DDA-394C-A5CF-9BFB3BB22F04}"/>
                </a:ext>
              </a:extLst>
            </p:cNvPr>
            <p:cNvSpPr/>
            <p:nvPr/>
          </p:nvSpPr>
          <p:spPr>
            <a:xfrm>
              <a:off x="3374425" y="1641375"/>
              <a:ext cx="2499900" cy="2511600"/>
            </a:xfrm>
            <a:prstGeom prst="teardrop">
              <a:avLst>
                <a:gd name="adj" fmla="val 100000"/>
              </a:avLst>
            </a:prstGeom>
            <a:solidFill>
              <a:srgbClr val="23B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endParaRPr>
            </a:p>
          </p:txBody>
        </p:sp>
        <p:sp>
          <p:nvSpPr>
            <p:cNvPr id="13" name="Google Shape;2152;p37">
              <a:extLst>
                <a:ext uri="{FF2B5EF4-FFF2-40B4-BE49-F238E27FC236}">
                  <a16:creationId xmlns:a16="http://schemas.microsoft.com/office/drawing/2014/main" id="{F037B4BD-1F00-0B4C-854F-97A37C0D7EE9}"/>
                </a:ext>
              </a:extLst>
            </p:cNvPr>
            <p:cNvSpPr/>
            <p:nvPr/>
          </p:nvSpPr>
          <p:spPr>
            <a:xfrm rot="10800000">
              <a:off x="3608125" y="1876125"/>
              <a:ext cx="2032500" cy="2042100"/>
            </a:xfrm>
            <a:prstGeom prst="teardrop">
              <a:avLst>
                <a:gd name="adj" fmla="val 100000"/>
              </a:avLst>
            </a:prstGeom>
            <a:solidFill>
              <a:srgbClr val="51D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endParaRPr>
            </a:p>
          </p:txBody>
        </p:sp>
        <p:sp>
          <p:nvSpPr>
            <p:cNvPr id="14" name="Google Shape;2153;p37">
              <a:extLst>
                <a:ext uri="{FF2B5EF4-FFF2-40B4-BE49-F238E27FC236}">
                  <a16:creationId xmlns:a16="http://schemas.microsoft.com/office/drawing/2014/main" id="{984FA27E-59F6-FF46-86F4-EE49E8CCE9E3}"/>
                </a:ext>
              </a:extLst>
            </p:cNvPr>
            <p:cNvSpPr/>
            <p:nvPr/>
          </p:nvSpPr>
          <p:spPr>
            <a:xfrm rot="271066" flipH="1">
              <a:off x="3957175" y="2232722"/>
              <a:ext cx="1334400" cy="1340700"/>
            </a:xfrm>
            <a:prstGeom prst="teardrop">
              <a:avLst>
                <a:gd name="adj" fmla="val 100000"/>
              </a:avLst>
            </a:prstGeom>
            <a:solidFill>
              <a:srgbClr val="B6EAF0"/>
            </a:solidFill>
            <a:ln>
              <a:solidFill>
                <a:srgbClr val="B6EA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6EAF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endParaRPr>
            </a:p>
          </p:txBody>
        </p:sp>
        <p:cxnSp>
          <p:nvCxnSpPr>
            <p:cNvPr id="15" name="Google Shape;2154;p37">
              <a:extLst>
                <a:ext uri="{FF2B5EF4-FFF2-40B4-BE49-F238E27FC236}">
                  <a16:creationId xmlns:a16="http://schemas.microsoft.com/office/drawing/2014/main" id="{4ABD0AD8-D4DB-9446-B4B2-6862A7BD34DF}"/>
                </a:ext>
              </a:extLst>
            </p:cNvPr>
            <p:cNvCxnSpPr/>
            <p:nvPr/>
          </p:nvCxnSpPr>
          <p:spPr>
            <a:xfrm rot="10800000" flipH="1">
              <a:off x="5776863" y="1951050"/>
              <a:ext cx="2658600" cy="4800"/>
            </a:xfrm>
            <a:prstGeom prst="straightConnector1">
              <a:avLst/>
            </a:prstGeom>
            <a:noFill/>
            <a:ln w="19050" cap="flat" cmpd="sng">
              <a:solidFill>
                <a:srgbClr val="23B7D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2155;p37">
              <a:extLst>
                <a:ext uri="{FF2B5EF4-FFF2-40B4-BE49-F238E27FC236}">
                  <a16:creationId xmlns:a16="http://schemas.microsoft.com/office/drawing/2014/main" id="{C03399B8-85F2-0A41-8A86-02461273E30A}"/>
                </a:ext>
              </a:extLst>
            </p:cNvPr>
            <p:cNvCxnSpPr/>
            <p:nvPr/>
          </p:nvCxnSpPr>
          <p:spPr>
            <a:xfrm rot="10800000" flipH="1">
              <a:off x="5907813" y="3907200"/>
              <a:ext cx="2513700" cy="11400"/>
            </a:xfrm>
            <a:prstGeom prst="straightConnector1">
              <a:avLst/>
            </a:prstGeom>
            <a:noFill/>
            <a:ln w="19050" cap="flat" cmpd="sng">
              <a:solidFill>
                <a:srgbClr val="20C0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2156;p37">
              <a:extLst>
                <a:ext uri="{FF2B5EF4-FFF2-40B4-BE49-F238E27FC236}">
                  <a16:creationId xmlns:a16="http://schemas.microsoft.com/office/drawing/2014/main" id="{830681B0-15B2-A946-A28B-F835FBEB6041}"/>
                </a:ext>
              </a:extLst>
            </p:cNvPr>
            <p:cNvCxnSpPr>
              <a:cxnSpLocks/>
              <a:endCxn id="14" idx="7"/>
            </p:cNvCxnSpPr>
            <p:nvPr/>
          </p:nvCxnSpPr>
          <p:spPr>
            <a:xfrm>
              <a:off x="704456" y="2156488"/>
              <a:ext cx="3307594" cy="25763"/>
            </a:xfrm>
            <a:prstGeom prst="straightConnector1">
              <a:avLst/>
            </a:prstGeom>
            <a:solidFill>
              <a:srgbClr val="B6EAF0"/>
            </a:solidFill>
            <a:ln w="19050" cap="flat" cmpd="sng">
              <a:solidFill>
                <a:srgbClr val="B6EAF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2157;p37">
              <a:extLst>
                <a:ext uri="{FF2B5EF4-FFF2-40B4-BE49-F238E27FC236}">
                  <a16:creationId xmlns:a16="http://schemas.microsoft.com/office/drawing/2014/main" id="{3D7C1BB4-6D8F-9D4A-91B8-6872FFA879C2}"/>
                </a:ext>
              </a:extLst>
            </p:cNvPr>
            <p:cNvCxnSpPr/>
            <p:nvPr/>
          </p:nvCxnSpPr>
          <p:spPr>
            <a:xfrm rot="10800000" flipH="1">
              <a:off x="674575" y="3904375"/>
              <a:ext cx="3017400" cy="11400"/>
            </a:xfrm>
            <a:prstGeom prst="straightConnector1">
              <a:avLst/>
            </a:prstGeom>
            <a:noFill/>
            <a:ln w="19050" cap="flat" cmpd="sng">
              <a:solidFill>
                <a:srgbClr val="51D0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2159;p37">
            <a:extLst>
              <a:ext uri="{FF2B5EF4-FFF2-40B4-BE49-F238E27FC236}">
                <a16:creationId xmlns:a16="http://schemas.microsoft.com/office/drawing/2014/main" id="{D4EC793B-1759-8E45-BD4D-BEB226A0E538}"/>
              </a:ext>
            </a:extLst>
          </p:cNvPr>
          <p:cNvSpPr txBox="1"/>
          <p:nvPr/>
        </p:nvSpPr>
        <p:spPr>
          <a:xfrm>
            <a:off x="3608138" y="3580024"/>
            <a:ext cx="4386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02.</a:t>
            </a:r>
            <a:endParaRPr sz="1500" b="1">
              <a:solidFill>
                <a:schemeClr val="lt1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Fira Sans"/>
            </a:endParaRPr>
          </a:p>
        </p:txBody>
      </p:sp>
      <p:sp>
        <p:nvSpPr>
          <p:cNvPr id="20" name="Google Shape;2160;p37">
            <a:extLst>
              <a:ext uri="{FF2B5EF4-FFF2-40B4-BE49-F238E27FC236}">
                <a16:creationId xmlns:a16="http://schemas.microsoft.com/office/drawing/2014/main" id="{4400805D-1362-EB4C-BD70-8EB960DD87A6}"/>
              </a:ext>
            </a:extLst>
          </p:cNvPr>
          <p:cNvSpPr txBox="1"/>
          <p:nvPr/>
        </p:nvSpPr>
        <p:spPr>
          <a:xfrm>
            <a:off x="5409713" y="1667474"/>
            <a:ext cx="4386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03.</a:t>
            </a:r>
            <a:endParaRPr sz="1500" b="1" dirty="0">
              <a:solidFill>
                <a:srgbClr val="FFFFFF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Fira Sans"/>
            </a:endParaRPr>
          </a:p>
        </p:txBody>
      </p:sp>
      <p:sp>
        <p:nvSpPr>
          <p:cNvPr id="21" name="Google Shape;2161;p37">
            <a:extLst>
              <a:ext uri="{FF2B5EF4-FFF2-40B4-BE49-F238E27FC236}">
                <a16:creationId xmlns:a16="http://schemas.microsoft.com/office/drawing/2014/main" id="{20E0F1C9-3DBC-BD4D-B771-A832640352C7}"/>
              </a:ext>
            </a:extLst>
          </p:cNvPr>
          <p:cNvSpPr txBox="1"/>
          <p:nvPr/>
        </p:nvSpPr>
        <p:spPr>
          <a:xfrm flipH="1">
            <a:off x="5543288" y="3927874"/>
            <a:ext cx="4386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04.</a:t>
            </a:r>
            <a:endParaRPr b="1" dirty="0">
              <a:solidFill>
                <a:srgbClr val="FFFFFF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Fira Sans"/>
            </a:endParaRPr>
          </a:p>
        </p:txBody>
      </p:sp>
      <p:sp>
        <p:nvSpPr>
          <p:cNvPr id="22" name="Google Shape;2162;p37">
            <a:extLst>
              <a:ext uri="{FF2B5EF4-FFF2-40B4-BE49-F238E27FC236}">
                <a16:creationId xmlns:a16="http://schemas.microsoft.com/office/drawing/2014/main" id="{81473D59-FE77-AB42-B07A-678EB1051FCB}"/>
              </a:ext>
            </a:extLst>
          </p:cNvPr>
          <p:cNvSpPr txBox="1"/>
          <p:nvPr/>
        </p:nvSpPr>
        <p:spPr>
          <a:xfrm flipH="1">
            <a:off x="4024556" y="2186588"/>
            <a:ext cx="4386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01.</a:t>
            </a:r>
            <a:endParaRPr sz="1500" b="1" dirty="0">
              <a:solidFill>
                <a:schemeClr val="lt1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Fira Sans"/>
            </a:endParaRPr>
          </a:p>
        </p:txBody>
      </p:sp>
      <p:sp>
        <p:nvSpPr>
          <p:cNvPr id="23" name="Google Shape;2163;p37">
            <a:extLst>
              <a:ext uri="{FF2B5EF4-FFF2-40B4-BE49-F238E27FC236}">
                <a16:creationId xmlns:a16="http://schemas.microsoft.com/office/drawing/2014/main" id="{F2AF8B51-8874-E440-A6F1-E14F65F64597}"/>
              </a:ext>
            </a:extLst>
          </p:cNvPr>
          <p:cNvSpPr txBox="1"/>
          <p:nvPr/>
        </p:nvSpPr>
        <p:spPr>
          <a:xfrm>
            <a:off x="6331574" y="1927109"/>
            <a:ext cx="2138249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C9E7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Easy-understanding of the </a:t>
            </a:r>
            <a:r>
              <a:rPr lang="en-US" sz="1200" b="1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risk components </a:t>
            </a:r>
            <a:r>
              <a:rPr lang="en-US" sz="1200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even for </a:t>
            </a:r>
            <a:r>
              <a:rPr lang="en-US" sz="1200" b="1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outsiders</a:t>
            </a:r>
            <a:endParaRPr sz="1200" dirty="0">
              <a:solidFill>
                <a:srgbClr val="FFFFFF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Fira Sans"/>
            </a:endParaRPr>
          </a:p>
        </p:txBody>
      </p:sp>
      <p:sp>
        <p:nvSpPr>
          <p:cNvPr id="24" name="Google Shape;2164;p37">
            <a:extLst>
              <a:ext uri="{FF2B5EF4-FFF2-40B4-BE49-F238E27FC236}">
                <a16:creationId xmlns:a16="http://schemas.microsoft.com/office/drawing/2014/main" id="{715AFF08-18BD-7341-A9C4-9FA8ECC8E7E5}"/>
              </a:ext>
            </a:extLst>
          </p:cNvPr>
          <p:cNvSpPr txBox="1"/>
          <p:nvPr/>
        </p:nvSpPr>
        <p:spPr>
          <a:xfrm>
            <a:off x="6934680" y="1522832"/>
            <a:ext cx="2089975" cy="33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BC9E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Risk Visualization</a:t>
            </a:r>
          </a:p>
        </p:txBody>
      </p:sp>
      <p:sp>
        <p:nvSpPr>
          <p:cNvPr id="25" name="Google Shape;2165;p37">
            <a:extLst>
              <a:ext uri="{FF2B5EF4-FFF2-40B4-BE49-F238E27FC236}">
                <a16:creationId xmlns:a16="http://schemas.microsoft.com/office/drawing/2014/main" id="{A7735D9A-DCBB-EA45-92B2-85BAE9C3EE35}"/>
              </a:ext>
            </a:extLst>
          </p:cNvPr>
          <p:cNvSpPr txBox="1"/>
          <p:nvPr/>
        </p:nvSpPr>
        <p:spPr>
          <a:xfrm>
            <a:off x="6143848" y="3811624"/>
            <a:ext cx="25137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CDF5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Overall picture of firm’s financial situation &amp;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CDF5"/>
              </a:buClr>
            </a:pPr>
            <a:r>
              <a:rPr lang="en-US" sz="1200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 potential risk level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CDF5"/>
              </a:buClr>
              <a:buFont typeface="Wingdings" panose="05000000000000000000" pitchFamily="2" charset="2"/>
              <a:buChar char="ü"/>
            </a:pPr>
            <a:endParaRPr sz="1200" dirty="0">
              <a:solidFill>
                <a:srgbClr val="FFFFFF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Fira Sans"/>
            </a:endParaRPr>
          </a:p>
        </p:txBody>
      </p:sp>
      <p:sp>
        <p:nvSpPr>
          <p:cNvPr id="26" name="Google Shape;2166;p37">
            <a:extLst>
              <a:ext uri="{FF2B5EF4-FFF2-40B4-BE49-F238E27FC236}">
                <a16:creationId xmlns:a16="http://schemas.microsoft.com/office/drawing/2014/main" id="{506D802F-0626-8642-94AF-B6C3AFDB235C}"/>
              </a:ext>
            </a:extLst>
          </p:cNvPr>
          <p:cNvSpPr txBox="1"/>
          <p:nvPr/>
        </p:nvSpPr>
        <p:spPr>
          <a:xfrm>
            <a:off x="6025525" y="3514517"/>
            <a:ext cx="2089975" cy="31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DCDF5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Concise Evaluation</a:t>
            </a:r>
            <a:endParaRPr b="1" dirty="0">
              <a:solidFill>
                <a:srgbClr val="4DCDF5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Fira Sans"/>
            </a:endParaRPr>
          </a:p>
        </p:txBody>
      </p:sp>
      <p:sp>
        <p:nvSpPr>
          <p:cNvPr id="27" name="Google Shape;2167;p37">
            <a:extLst>
              <a:ext uri="{FF2B5EF4-FFF2-40B4-BE49-F238E27FC236}">
                <a16:creationId xmlns:a16="http://schemas.microsoft.com/office/drawing/2014/main" id="{D30EDE71-C11B-9742-9E41-50EADF7B9AE2}"/>
              </a:ext>
            </a:extLst>
          </p:cNvPr>
          <p:cNvSpPr txBox="1"/>
          <p:nvPr/>
        </p:nvSpPr>
        <p:spPr>
          <a:xfrm flipH="1">
            <a:off x="611929" y="2023122"/>
            <a:ext cx="2286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6EAF0"/>
              </a:buClr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Monetization </a:t>
            </a:r>
            <a:r>
              <a:rPr lang="en-US" sz="1200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of data and prediction models &amp;</a:t>
            </a:r>
          </a:p>
          <a:p>
            <a:pPr marL="17145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6EAF0"/>
              </a:buClr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Transparent </a:t>
            </a:r>
            <a:r>
              <a:rPr lang="en-US" sz="1200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evidence of model performance</a:t>
            </a:r>
          </a:p>
        </p:txBody>
      </p:sp>
      <p:sp>
        <p:nvSpPr>
          <p:cNvPr id="28" name="Google Shape;2168;p37">
            <a:extLst>
              <a:ext uri="{FF2B5EF4-FFF2-40B4-BE49-F238E27FC236}">
                <a16:creationId xmlns:a16="http://schemas.microsoft.com/office/drawing/2014/main" id="{0C60B811-C2D1-B547-AAB3-5A7FD89774A7}"/>
              </a:ext>
            </a:extLst>
          </p:cNvPr>
          <p:cNvSpPr txBox="1"/>
          <p:nvPr/>
        </p:nvSpPr>
        <p:spPr>
          <a:xfrm flipH="1">
            <a:off x="1269081" y="1739173"/>
            <a:ext cx="2029743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B6EAF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Interpretable model</a:t>
            </a:r>
          </a:p>
        </p:txBody>
      </p:sp>
      <p:sp>
        <p:nvSpPr>
          <p:cNvPr id="29" name="Google Shape;2169;p37">
            <a:extLst>
              <a:ext uri="{FF2B5EF4-FFF2-40B4-BE49-F238E27FC236}">
                <a16:creationId xmlns:a16="http://schemas.microsoft.com/office/drawing/2014/main" id="{9B393E86-A237-184A-8F3B-51F7E2B43B07}"/>
              </a:ext>
            </a:extLst>
          </p:cNvPr>
          <p:cNvSpPr txBox="1"/>
          <p:nvPr/>
        </p:nvSpPr>
        <p:spPr>
          <a:xfrm flipH="1">
            <a:off x="632625" y="3890692"/>
            <a:ext cx="2666199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6DADC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 Targeting the </a:t>
            </a:r>
            <a:r>
              <a:rPr lang="en-US" sz="1200" b="1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similar firms </a:t>
            </a:r>
            <a:r>
              <a:rPr lang="en-US" sz="1200" dirty="0">
                <a:solidFill>
                  <a:srgbClr val="FF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by unsupervised machine learning</a:t>
            </a:r>
            <a:endParaRPr sz="1200" dirty="0">
              <a:solidFill>
                <a:srgbClr val="FFFFFF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Fira Sans"/>
            </a:endParaRPr>
          </a:p>
        </p:txBody>
      </p:sp>
      <p:sp>
        <p:nvSpPr>
          <p:cNvPr id="38" name="Google Shape;2170;p37">
            <a:extLst>
              <a:ext uri="{FF2B5EF4-FFF2-40B4-BE49-F238E27FC236}">
                <a16:creationId xmlns:a16="http://schemas.microsoft.com/office/drawing/2014/main" id="{27637925-455B-E44F-8D11-55FF0A2194EF}"/>
              </a:ext>
            </a:extLst>
          </p:cNvPr>
          <p:cNvSpPr txBox="1"/>
          <p:nvPr/>
        </p:nvSpPr>
        <p:spPr>
          <a:xfrm flipH="1">
            <a:off x="410484" y="3495323"/>
            <a:ext cx="2432543" cy="29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6DADC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Industry-wise Comparison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904E31B-DE2D-A84B-9571-68823B5E0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19" y="60814"/>
            <a:ext cx="1427725" cy="8835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FDA8BA9-23BE-DE44-99FC-07AC6DC0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02" y="2335392"/>
            <a:ext cx="1607543" cy="994832"/>
          </a:xfrm>
          <a:prstGeom prst="rect">
            <a:avLst/>
          </a:prstGeom>
        </p:spPr>
      </p:pic>
      <p:sp>
        <p:nvSpPr>
          <p:cNvPr id="41" name="Google Shape;124;p16">
            <a:extLst>
              <a:ext uri="{FF2B5EF4-FFF2-40B4-BE49-F238E27FC236}">
                <a16:creationId xmlns:a16="http://schemas.microsoft.com/office/drawing/2014/main" id="{AF39FE11-B04F-3645-AA4E-910305BA6D83}"/>
              </a:ext>
            </a:extLst>
          </p:cNvPr>
          <p:cNvSpPr txBox="1">
            <a:spLocks/>
          </p:cNvSpPr>
          <p:nvPr/>
        </p:nvSpPr>
        <p:spPr>
          <a:xfrm>
            <a:off x="311700" y="3613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Reliable Results</a:t>
            </a:r>
          </a:p>
        </p:txBody>
      </p:sp>
    </p:spTree>
    <p:extLst>
      <p:ext uri="{BB962C8B-B14F-4D97-AF65-F5344CB8AC3E}">
        <p14:creationId xmlns:p14="http://schemas.microsoft.com/office/powerpoint/2010/main" val="186565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>
            <a:extLst>
              <a:ext uri="{FF2B5EF4-FFF2-40B4-BE49-F238E27FC236}">
                <a16:creationId xmlns:a16="http://schemas.microsoft.com/office/drawing/2014/main" id="{5393BFBC-CE7E-48C8-B967-60594DE13216}"/>
              </a:ext>
            </a:extLst>
          </p:cNvPr>
          <p:cNvSpPr/>
          <p:nvPr/>
        </p:nvSpPr>
        <p:spPr>
          <a:xfrm>
            <a:off x="0" y="-2705979"/>
            <a:ext cx="9144001" cy="4447038"/>
          </a:xfrm>
          <a:prstGeom prst="ellipse">
            <a:avLst/>
          </a:prstGeom>
          <a:solidFill>
            <a:srgbClr val="C9EAF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BF1F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F666C-4F1D-3341-87C7-FA012077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86013"/>
            <a:ext cx="8520600" cy="5727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83CD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Winning Cycle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8ED0B61-E611-4C66-9B86-1F283529FE02}"/>
              </a:ext>
            </a:extLst>
          </p:cNvPr>
          <p:cNvSpPr/>
          <p:nvPr/>
        </p:nvSpPr>
        <p:spPr>
          <a:xfrm>
            <a:off x="2563700" y="1191424"/>
            <a:ext cx="3550440" cy="3320459"/>
          </a:xfrm>
          <a:prstGeom prst="ellipse">
            <a:avLst/>
          </a:prstGeom>
          <a:solidFill>
            <a:srgbClr val="DBF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B5B2462-0BC7-439D-9732-D719BED31628}"/>
              </a:ext>
            </a:extLst>
          </p:cNvPr>
          <p:cNvSpPr/>
          <p:nvPr/>
        </p:nvSpPr>
        <p:spPr>
          <a:xfrm>
            <a:off x="2793682" y="1421406"/>
            <a:ext cx="3090477" cy="29120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AFCCB5-158D-44C4-9B18-0965C44D8DCF}"/>
              </a:ext>
            </a:extLst>
          </p:cNvPr>
          <p:cNvGrpSpPr/>
          <p:nvPr/>
        </p:nvGrpSpPr>
        <p:grpSpPr>
          <a:xfrm>
            <a:off x="3125134" y="1868628"/>
            <a:ext cx="2475278" cy="1852752"/>
            <a:chOff x="3052652" y="1416660"/>
            <a:chExt cx="3086401" cy="231017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6553A98-D2CE-476E-91A2-A0752EB36C3B}"/>
                </a:ext>
              </a:extLst>
            </p:cNvPr>
            <p:cNvSpPr/>
            <p:nvPr/>
          </p:nvSpPr>
          <p:spPr>
            <a:xfrm>
              <a:off x="3440762" y="1416660"/>
              <a:ext cx="2310179" cy="2310179"/>
            </a:xfrm>
            <a:prstGeom prst="ellipse">
              <a:avLst/>
            </a:prstGeom>
            <a:gradFill flip="none" rotWithShape="1">
              <a:gsLst>
                <a:gs pos="0">
                  <a:srgbClr val="B6EAF0"/>
                </a:gs>
                <a:gs pos="25000">
                  <a:srgbClr val="2EB5B8"/>
                </a:gs>
                <a:gs pos="47000">
                  <a:srgbClr val="20A7BD"/>
                </a:gs>
                <a:gs pos="100000">
                  <a:srgbClr val="0082CD"/>
                </a:gs>
                <a:gs pos="75000">
                  <a:srgbClr val="0D90C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图片 24" descr="徽标, 公司名称&#10;&#10;描述已自动生成">
              <a:extLst>
                <a:ext uri="{FF2B5EF4-FFF2-40B4-BE49-F238E27FC236}">
                  <a16:creationId xmlns:a16="http://schemas.microsoft.com/office/drawing/2014/main" id="{27201BFD-16A3-492D-BD5B-2474D852E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 contrast="5000"/>
                      </a14:imgEffect>
                    </a14:imgLayer>
                  </a14:imgProps>
                </a:ext>
              </a:extLst>
            </a:blip>
            <a:srcRect t="32717" b="40691"/>
            <a:stretch/>
          </p:blipFill>
          <p:spPr>
            <a:xfrm>
              <a:off x="3052652" y="1616766"/>
              <a:ext cx="3086401" cy="1367758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9F61CA4-262C-4FE9-8C8B-D877AF836027}"/>
                </a:ext>
              </a:extLst>
            </p:cNvPr>
            <p:cNvSpPr txBox="1"/>
            <p:nvPr/>
          </p:nvSpPr>
          <p:spPr>
            <a:xfrm>
              <a:off x="4142494" y="2984524"/>
              <a:ext cx="9067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Gabriola" panose="04040605051002020D02" pitchFamily="82" charset="0"/>
                  <a:cs typeface="Dubai" panose="020B0503030403030204" pitchFamily="34" charset="-78"/>
                </a:rPr>
                <a:t>Aspect</a:t>
              </a:r>
            </a:p>
          </p:txBody>
        </p: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7D7CBA31-389A-47B1-8301-E9F0F7BD0632}"/>
              </a:ext>
            </a:extLst>
          </p:cNvPr>
          <p:cNvSpPr/>
          <p:nvPr/>
        </p:nvSpPr>
        <p:spPr>
          <a:xfrm>
            <a:off x="1192219" y="1449971"/>
            <a:ext cx="1601464" cy="16014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7DC720-78A9-47FD-88C2-2E4494D738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4647" r="-1" b="1145"/>
          <a:stretch/>
        </p:blipFill>
        <p:spPr>
          <a:xfrm>
            <a:off x="4430110" y="3388652"/>
            <a:ext cx="1678984" cy="1925140"/>
          </a:xfrm>
          <a:prstGeom prst="rect">
            <a:avLst/>
          </a:prstGeom>
        </p:spPr>
      </p:pic>
      <p:pic>
        <p:nvPicPr>
          <p:cNvPr id="1030" name="Picture 6" descr="Electricity Rates for Law Offices &amp;amp; Law Firms ? Electric Choice">
            <a:extLst>
              <a:ext uri="{FF2B5EF4-FFF2-40B4-BE49-F238E27FC236}">
                <a16:creationId xmlns:a16="http://schemas.microsoft.com/office/drawing/2014/main" id="{DA8CC36C-D864-4F32-9452-41BF18E07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25B7D3"/>
              </a:clrFrom>
              <a:clrTo>
                <a:srgbClr val="25B7D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t="19275" r="15692" b="18676"/>
          <a:stretch/>
        </p:blipFill>
        <p:spPr bwMode="auto">
          <a:xfrm>
            <a:off x="1340124" y="1760142"/>
            <a:ext cx="1220277" cy="106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75B852D1-7AC0-4828-935A-8F8EA92F43A4}"/>
              </a:ext>
            </a:extLst>
          </p:cNvPr>
          <p:cNvSpPr/>
          <p:nvPr/>
        </p:nvSpPr>
        <p:spPr>
          <a:xfrm>
            <a:off x="5013176" y="3818480"/>
            <a:ext cx="100482" cy="90295"/>
          </a:xfrm>
          <a:prstGeom prst="ellipse">
            <a:avLst/>
          </a:prstGeom>
          <a:solidFill>
            <a:srgbClr val="F6C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03C3627-8402-4F03-87F1-F73D6CE7C843}"/>
              </a:ext>
            </a:extLst>
          </p:cNvPr>
          <p:cNvSpPr/>
          <p:nvPr/>
        </p:nvSpPr>
        <p:spPr>
          <a:xfrm>
            <a:off x="5219361" y="3818480"/>
            <a:ext cx="100482" cy="90295"/>
          </a:xfrm>
          <a:prstGeom prst="ellipse">
            <a:avLst/>
          </a:prstGeom>
          <a:solidFill>
            <a:srgbClr val="EFA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A34083-E38B-40DE-9BA2-2FF25C7A0255}"/>
              </a:ext>
            </a:extLst>
          </p:cNvPr>
          <p:cNvSpPr txBox="1"/>
          <p:nvPr/>
        </p:nvSpPr>
        <p:spPr>
          <a:xfrm>
            <a:off x="5907406" y="3711417"/>
            <a:ext cx="2880135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00" lvl="0" algn="ctr" fontAlgn="base">
              <a:spcAft>
                <a:spcPts val="400"/>
              </a:spcAft>
              <a:tabLst>
                <a:tab pos="457200" algn="l"/>
              </a:tabLst>
            </a:pPr>
            <a:r>
              <a:rPr lang="en-US" dirty="0">
                <a:solidFill>
                  <a:srgbClr val="44967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Managers</a:t>
            </a:r>
          </a:p>
          <a:p>
            <a:pPr marR="63500" lvl="0" algn="ctr" fontAlgn="base">
              <a:lnSpc>
                <a:spcPct val="150000"/>
              </a:lnSpc>
              <a:spcAft>
                <a:spcPts val="400"/>
              </a:spcAft>
              <a:tabLst>
                <a:tab pos="457200" algn="l"/>
              </a:tabLst>
            </a:pPr>
            <a:r>
              <a:rPr lang="en-US" altLang="zh-CN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Roboto"/>
              </a:rPr>
              <a:t>   Access to industry-wise comparison &amp; </a:t>
            </a:r>
            <a:r>
              <a:rPr lang="en-US" altLang="zh-CN" sz="1100" b="1" dirty="0">
                <a:solidFill>
                  <a:srgbClr val="44967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Roboto"/>
              </a:rPr>
              <a:t>explainable </a:t>
            </a:r>
            <a:r>
              <a:rPr lang="en-US" altLang="zh-CN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Roboto"/>
              </a:rPr>
              <a:t>risk prediction</a:t>
            </a:r>
            <a:endParaRPr lang="en-US" sz="11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Roboto"/>
            </a:endParaRPr>
          </a:p>
          <a:p>
            <a:pPr marL="171450" marR="63500" lvl="0" indent="-171450" algn="ctr" fontAlgn="base">
              <a:lnSpc>
                <a:spcPct val="150000"/>
              </a:lnSpc>
              <a:spcAft>
                <a:spcPts val="400"/>
              </a:spcAft>
              <a:buClr>
                <a:srgbClr val="449677"/>
              </a:buClr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Roboto"/>
              </a:rPr>
              <a:t>  Suggestable for </a:t>
            </a:r>
            <a:r>
              <a:rPr lang="en-US" altLang="zh-CN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Roboto"/>
              </a:rPr>
              <a:t>internal </a:t>
            </a:r>
            <a:r>
              <a:rPr lang="en-US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Roboto"/>
              </a:rPr>
              <a:t>risk aversion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FF4AEE0-C396-4B38-B626-A6577FA914D8}"/>
              </a:ext>
            </a:extLst>
          </p:cNvPr>
          <p:cNvSpPr txBox="1"/>
          <p:nvPr/>
        </p:nvSpPr>
        <p:spPr>
          <a:xfrm>
            <a:off x="7015130" y="1079040"/>
            <a:ext cx="2128871" cy="245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00" lvl="0" algn="ctr" fontAlgn="base">
              <a:spcAft>
                <a:spcPts val="400"/>
              </a:spcAft>
              <a:tabLst>
                <a:tab pos="457200" algn="l"/>
              </a:tabLst>
            </a:pPr>
            <a:r>
              <a:rPr lang="en-US" dirty="0">
                <a:solidFill>
                  <a:srgbClr val="26AFE6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Investors</a:t>
            </a:r>
            <a:endParaRPr lang="en-US" altLang="zh-CN" sz="1100" dirty="0">
              <a:solidFill>
                <a:srgbClr val="26AFE6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Roboto"/>
            </a:endParaRPr>
          </a:p>
          <a:p>
            <a:pPr marR="63500" lvl="0" algn="ctr" fontAlgn="base">
              <a:lnSpc>
                <a:spcPct val="150000"/>
              </a:lnSpc>
              <a:spcAft>
                <a:spcPts val="400"/>
              </a:spcAft>
              <a:tabLst>
                <a:tab pos="457200" algn="l"/>
              </a:tabLst>
            </a:pPr>
            <a:r>
              <a:rPr lang="en-US" altLang="zh-CN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Roboto"/>
              </a:rPr>
              <a:t>Concise </a:t>
            </a:r>
            <a:r>
              <a:rPr lang="en-US" altLang="zh-CN" sz="1100" b="1" dirty="0">
                <a:solidFill>
                  <a:srgbClr val="26AFE6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Roboto"/>
              </a:rPr>
              <a:t>evaluation</a:t>
            </a:r>
            <a:r>
              <a:rPr lang="en-US" altLang="zh-CN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Roboto"/>
              </a:rPr>
              <a:t> of company’s overall picture &amp; potential risk</a:t>
            </a:r>
          </a:p>
          <a:p>
            <a:pPr marL="171450" marR="63500" lvl="0" indent="-171450" algn="ctr" fontAlgn="base">
              <a:lnSpc>
                <a:spcPct val="150000"/>
              </a:lnSpc>
              <a:spcAft>
                <a:spcPts val="400"/>
              </a:spcAft>
              <a:buClr>
                <a:srgbClr val="26AFE6"/>
              </a:buClr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altLang="zh-CN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Roboto"/>
              </a:rPr>
              <a:t>  Efficient </a:t>
            </a:r>
            <a:r>
              <a:rPr lang="en-US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Roboto"/>
              </a:rPr>
              <a:t>to pick the wanted companies by comparison with similar firms </a:t>
            </a:r>
          </a:p>
          <a:p>
            <a:pPr marL="171450" marR="63500" lvl="0" indent="-171450" algn="ctr" fontAlgn="base">
              <a:lnSpc>
                <a:spcPct val="15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1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Roboto"/>
            </a:endParaRPr>
          </a:p>
        </p:txBody>
      </p:sp>
      <p:pic>
        <p:nvPicPr>
          <p:cNvPr id="12" name="图片 11" descr="图标&#10;&#10;描述已自动生成">
            <a:extLst>
              <a:ext uri="{FF2B5EF4-FFF2-40B4-BE49-F238E27FC236}">
                <a16:creationId xmlns:a16="http://schemas.microsoft.com/office/drawing/2014/main" id="{9C143634-7299-4F96-9299-5D8A82E09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874" y="1359000"/>
            <a:ext cx="1483835" cy="1483835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FF8FA12F-C357-40AC-96A3-1C93B7425323}"/>
              </a:ext>
            </a:extLst>
          </p:cNvPr>
          <p:cNvSpPr txBox="1"/>
          <p:nvPr/>
        </p:nvSpPr>
        <p:spPr>
          <a:xfrm>
            <a:off x="203020" y="2943744"/>
            <a:ext cx="2039323" cy="184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00" lvl="0" algn="ctr" fontAlgn="base">
              <a:spcAft>
                <a:spcPts val="400"/>
              </a:spcAft>
              <a:tabLst>
                <a:tab pos="457200" algn="l"/>
              </a:tabLst>
            </a:pPr>
            <a:r>
              <a:rPr lang="en-US" dirty="0">
                <a:solidFill>
                  <a:srgbClr val="22C4C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Regulators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AI-accelerated financial </a:t>
            </a:r>
            <a:r>
              <a:rPr lang="en-US" sz="1100" b="1" dirty="0">
                <a:solidFill>
                  <a:srgbClr val="22C4C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surveillance</a:t>
            </a:r>
            <a:r>
              <a:rPr lang="en-US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&amp;  risk visualization</a:t>
            </a:r>
          </a:p>
          <a:p>
            <a:pPr marL="171450" indent="-171450" algn="ctr">
              <a:lnSpc>
                <a:spcPct val="150000"/>
              </a:lnSpc>
              <a:buClr>
                <a:srgbClr val="22C4C0"/>
              </a:buClr>
              <a:buFont typeface="Wingdings" panose="05000000000000000000" pitchFamily="2" charset="2"/>
              <a:buChar char="ü"/>
            </a:pPr>
            <a:r>
              <a:rPr lang="en-US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  Clear to target risk firms and derive due intelligence</a:t>
            </a:r>
          </a:p>
          <a:p>
            <a:pPr marR="63500" lvl="0" algn="ctr" fontAlgn="base">
              <a:lnSpc>
                <a:spcPct val="150000"/>
              </a:lnSpc>
              <a:spcAft>
                <a:spcPts val="400"/>
              </a:spcAft>
              <a:tabLst>
                <a:tab pos="457200" algn="l"/>
              </a:tabLst>
            </a:pPr>
            <a:endParaRPr lang="en-US" sz="11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Roboto"/>
            </a:endParaRPr>
          </a:p>
        </p:txBody>
      </p:sp>
      <p:pic>
        <p:nvPicPr>
          <p:cNvPr id="35" name="图形 34" descr="灯泡和齿轮 纯色填充">
            <a:extLst>
              <a:ext uri="{FF2B5EF4-FFF2-40B4-BE49-F238E27FC236}">
                <a16:creationId xmlns:a16="http://schemas.microsoft.com/office/drawing/2014/main" id="{4410F995-4251-4159-85C4-6BCF0E4CAB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713" y="3232616"/>
            <a:ext cx="304982" cy="304982"/>
          </a:xfrm>
          <a:prstGeom prst="rect">
            <a:avLst/>
          </a:prstGeom>
        </p:spPr>
      </p:pic>
      <p:pic>
        <p:nvPicPr>
          <p:cNvPr id="54" name="图形 53" descr="灯泡和齿轮 纯色填充">
            <a:extLst>
              <a:ext uri="{FF2B5EF4-FFF2-40B4-BE49-F238E27FC236}">
                <a16:creationId xmlns:a16="http://schemas.microsoft.com/office/drawing/2014/main" id="{E857CCD3-90DB-4155-96DA-64637F354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32405" y="3984090"/>
            <a:ext cx="304982" cy="304982"/>
          </a:xfrm>
          <a:prstGeom prst="rect">
            <a:avLst/>
          </a:prstGeom>
        </p:spPr>
      </p:pic>
      <p:pic>
        <p:nvPicPr>
          <p:cNvPr id="55" name="图形 54" descr="灯泡和齿轮 纯色填充">
            <a:extLst>
              <a:ext uri="{FF2B5EF4-FFF2-40B4-BE49-F238E27FC236}">
                <a16:creationId xmlns:a16="http://schemas.microsoft.com/office/drawing/2014/main" id="{C4F6D78F-7F3C-4C95-82B9-B2DBFEFE6C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42491" y="1359000"/>
            <a:ext cx="304982" cy="3049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E7C19F-8B45-9648-A570-129379C3D6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6940" y="59506"/>
            <a:ext cx="1427725" cy="8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1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>
            <a:extLst>
              <a:ext uri="{FF2B5EF4-FFF2-40B4-BE49-F238E27FC236}">
                <a16:creationId xmlns:a16="http://schemas.microsoft.com/office/drawing/2014/main" id="{5393BFBC-CE7E-48C8-B967-60594DE13216}"/>
              </a:ext>
            </a:extLst>
          </p:cNvPr>
          <p:cNvSpPr/>
          <p:nvPr/>
        </p:nvSpPr>
        <p:spPr>
          <a:xfrm>
            <a:off x="0" y="-2705979"/>
            <a:ext cx="9144001" cy="4447038"/>
          </a:xfrm>
          <a:prstGeom prst="ellipse">
            <a:avLst/>
          </a:prstGeom>
          <a:solidFill>
            <a:srgbClr val="C9EAF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BF1F7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F666C-4F1D-3341-87C7-FA012077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86013"/>
            <a:ext cx="8520600" cy="5727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83CD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Future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1CD4C-BDC4-F346-88CF-0AEC8428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6099" y="2007668"/>
            <a:ext cx="2760921" cy="1165314"/>
          </a:xfrm>
        </p:spPr>
        <p:txBody>
          <a:bodyPr/>
          <a:lstStyle/>
          <a:p>
            <a:pPr marL="0" marR="139700" lvl="0" indent="0" algn="ctr" fontAlgn="base">
              <a:lnSpc>
                <a:spcPct val="200000"/>
              </a:lnSpc>
              <a:spcAft>
                <a:spcPts val="400"/>
              </a:spcAft>
              <a:buNone/>
              <a:tabLst>
                <a:tab pos="457200" algn="l"/>
              </a:tabLst>
            </a:pPr>
            <a:r>
              <a:rPr lang="en-US" sz="1400" b="1" dirty="0">
                <a:solidFill>
                  <a:srgbClr val="0083CD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Business Network</a:t>
            </a:r>
          </a:p>
          <a:p>
            <a:pPr marL="0" marR="139700" lvl="0" indent="0" algn="ctr" fontAlgn="base">
              <a:lnSpc>
                <a:spcPct val="200000"/>
              </a:lnSpc>
              <a:spcAft>
                <a:spcPts val="400"/>
              </a:spcAft>
              <a:buNone/>
              <a:tabLst>
                <a:tab pos="457200" algn="l"/>
              </a:tabLst>
            </a:pPr>
            <a:r>
              <a:rPr lang="en-US" sz="1100" dirty="0">
                <a:solidFill>
                  <a:srgbClr val="0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Promote sound economic development &amp; connect business with funds!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2ECCDEC0-15C9-4C7E-A711-D739B2352836}"/>
              </a:ext>
            </a:extLst>
          </p:cNvPr>
          <p:cNvSpPr txBox="1">
            <a:spLocks/>
          </p:cNvSpPr>
          <p:nvPr/>
        </p:nvSpPr>
        <p:spPr>
          <a:xfrm>
            <a:off x="400574" y="3314976"/>
            <a:ext cx="2441863" cy="14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63500" indent="0" algn="ctr" fontAlgn="base">
              <a:spcAft>
                <a:spcPts val="400"/>
              </a:spcAft>
              <a:buNone/>
              <a:tabLst>
                <a:tab pos="457200" algn="l"/>
              </a:tabLst>
            </a:pPr>
            <a:r>
              <a:rPr lang="en-US" sz="1400" b="1" dirty="0">
                <a:solidFill>
                  <a:srgbClr val="0083CD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User Hierarchy</a:t>
            </a:r>
          </a:p>
          <a:p>
            <a:pPr marL="0" marR="63500" indent="0" algn="ctr" fontAlgn="base">
              <a:lnSpc>
                <a:spcPct val="200000"/>
              </a:lnSpc>
              <a:spcAft>
                <a:spcPts val="400"/>
              </a:spcAft>
              <a:buNone/>
              <a:tabLst>
                <a:tab pos="457200" algn="l"/>
              </a:tabLst>
            </a:pPr>
            <a:r>
              <a:rPr lang="en-US" sz="1100" dirty="0">
                <a:solidFill>
                  <a:srgbClr val="0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Investors, Regulators &amp; Managers should proceed to different KYC before entering the data pool.</a:t>
            </a:r>
            <a:endParaRPr lang="en-US" sz="11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US" sz="24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60C5FE78-0EB5-4108-9A3B-947CADB49E0E}"/>
              </a:ext>
            </a:extLst>
          </p:cNvPr>
          <p:cNvSpPr txBox="1">
            <a:spLocks/>
          </p:cNvSpPr>
          <p:nvPr/>
        </p:nvSpPr>
        <p:spPr>
          <a:xfrm>
            <a:off x="6683636" y="3283051"/>
            <a:ext cx="1855007" cy="15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63500" indent="0" algn="ctr" fontAlgn="base">
              <a:spcAft>
                <a:spcPts val="400"/>
              </a:spcAft>
              <a:buNone/>
              <a:tabLst>
                <a:tab pos="457200" algn="l"/>
              </a:tabLst>
            </a:pPr>
            <a:r>
              <a:rPr lang="en-US" altLang="zh-CN" sz="1400" b="1" dirty="0">
                <a:solidFill>
                  <a:srgbClr val="0083CD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AI Optimization</a:t>
            </a:r>
          </a:p>
          <a:p>
            <a:pPr marL="0" marR="63500" indent="0" algn="ctr" fontAlgn="base">
              <a:lnSpc>
                <a:spcPct val="200000"/>
              </a:lnSpc>
              <a:spcAft>
                <a:spcPts val="400"/>
              </a:spcAft>
              <a:buNone/>
              <a:tabLst>
                <a:tab pos="457200" algn="l"/>
              </a:tabLst>
            </a:pPr>
            <a:r>
              <a:rPr lang="en-US" altLang="zh-CN" sz="1100" dirty="0">
                <a:solidFill>
                  <a:srgbClr val="0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Explore better AI models with higher accuracy &amp; more efficient response.</a:t>
            </a:r>
            <a:endParaRPr lang="en-US" sz="24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77F84A7-C9F0-4BA5-8AF0-F9731D1FBEBF}"/>
              </a:ext>
            </a:extLst>
          </p:cNvPr>
          <p:cNvCxnSpPr/>
          <p:nvPr/>
        </p:nvCxnSpPr>
        <p:spPr>
          <a:xfrm>
            <a:off x="3051544" y="1984903"/>
            <a:ext cx="0" cy="2597730"/>
          </a:xfrm>
          <a:prstGeom prst="line">
            <a:avLst/>
          </a:prstGeom>
          <a:ln>
            <a:solidFill>
              <a:srgbClr val="88C3E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55052E0-7263-4DC2-97A2-BE85863160C2}"/>
              </a:ext>
            </a:extLst>
          </p:cNvPr>
          <p:cNvCxnSpPr/>
          <p:nvPr/>
        </p:nvCxnSpPr>
        <p:spPr>
          <a:xfrm>
            <a:off x="6021574" y="1984903"/>
            <a:ext cx="0" cy="2597730"/>
          </a:xfrm>
          <a:prstGeom prst="line">
            <a:avLst/>
          </a:prstGeom>
          <a:ln>
            <a:solidFill>
              <a:srgbClr val="88C3E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1" name="图片 70">
            <a:extLst>
              <a:ext uri="{FF2B5EF4-FFF2-40B4-BE49-F238E27FC236}">
                <a16:creationId xmlns:a16="http://schemas.microsoft.com/office/drawing/2014/main" id="{A7B14852-7406-44E0-A516-9F0976A4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48" y="2002128"/>
            <a:ext cx="1261717" cy="1139243"/>
          </a:xfrm>
          <a:prstGeom prst="rect">
            <a:avLst/>
          </a:prstGeom>
        </p:spPr>
      </p:pic>
      <p:pic>
        <p:nvPicPr>
          <p:cNvPr id="75" name="图形 74" descr="连接 纯色填充">
            <a:extLst>
              <a:ext uri="{FF2B5EF4-FFF2-40B4-BE49-F238E27FC236}">
                <a16:creationId xmlns:a16="http://schemas.microsoft.com/office/drawing/2014/main" id="{9E919F36-A234-4043-B20E-A5B2E656D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1112" y="3362685"/>
            <a:ext cx="1401775" cy="1401775"/>
          </a:xfrm>
          <a:prstGeom prst="rect">
            <a:avLst/>
          </a:prstGeom>
        </p:spPr>
      </p:pic>
      <p:pic>
        <p:nvPicPr>
          <p:cNvPr id="5" name="图形 4" descr="饼图演示文稿 纯色填充">
            <a:extLst>
              <a:ext uri="{FF2B5EF4-FFF2-40B4-BE49-F238E27FC236}">
                <a16:creationId xmlns:a16="http://schemas.microsoft.com/office/drawing/2014/main" id="{4253F0A4-1316-4E89-ADA6-03ADCEBE3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8481" y="1959397"/>
            <a:ext cx="1105315" cy="1105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702A3C-6EA7-0341-81EB-8FAB0E5CD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940" y="59506"/>
            <a:ext cx="1427725" cy="8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5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EAF0"/>
            </a:gs>
            <a:gs pos="26000">
              <a:srgbClr val="2EB5B8"/>
            </a:gs>
            <a:gs pos="52000">
              <a:srgbClr val="20A7BD"/>
            </a:gs>
            <a:gs pos="100000">
              <a:srgbClr val="0082CD"/>
            </a:gs>
            <a:gs pos="75000">
              <a:srgbClr val="0D90C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E26A6D-BDF8-B94F-9AEB-3437B2FFC12C}"/>
              </a:ext>
            </a:extLst>
          </p:cNvPr>
          <p:cNvSpPr/>
          <p:nvPr/>
        </p:nvSpPr>
        <p:spPr>
          <a:xfrm>
            <a:off x="0" y="0"/>
            <a:ext cx="178742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GB" sz="2800" b="1" dirty="0">
                <a:solidFill>
                  <a:schemeClr val="bg1"/>
                </a:solidFill>
                <a:latin typeface="Fira Sans"/>
                <a:sym typeface="Fira Sans"/>
              </a:rPr>
              <a:t>Our Team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2A437B-7E85-4949-AA57-EF881C3A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19" y="60814"/>
            <a:ext cx="1427725" cy="88355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AF7F15E-22B4-8443-87A1-2F6FC24D4274}"/>
              </a:ext>
            </a:extLst>
          </p:cNvPr>
          <p:cNvGrpSpPr/>
          <p:nvPr/>
        </p:nvGrpSpPr>
        <p:grpSpPr>
          <a:xfrm>
            <a:off x="766372" y="667773"/>
            <a:ext cx="7562420" cy="2190264"/>
            <a:chOff x="511023" y="2953236"/>
            <a:chExt cx="7562420" cy="219026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3F1C22-48E5-0146-BA0F-2190FA914FEC}"/>
                </a:ext>
              </a:extLst>
            </p:cNvPr>
            <p:cNvGrpSpPr/>
            <p:nvPr/>
          </p:nvGrpSpPr>
          <p:grpSpPr>
            <a:xfrm>
              <a:off x="511023" y="2953236"/>
              <a:ext cx="1612488" cy="2163140"/>
              <a:chOff x="511023" y="2953236"/>
              <a:chExt cx="1612488" cy="216314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A7E6B3C-A2C9-7141-951C-8159FA87F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023" y="2953236"/>
                <a:ext cx="1612488" cy="161248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25A54C-E55B-134C-A0AA-F42EE2B1A6FA}"/>
                  </a:ext>
                </a:extLst>
              </p:cNvPr>
              <p:cNvSpPr txBox="1"/>
              <p:nvPr/>
            </p:nvSpPr>
            <p:spPr>
              <a:xfrm>
                <a:off x="511023" y="4593156"/>
                <a:ext cx="161248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Bill Chen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Year 2, FinTech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949BED-3AE4-CE44-AD69-927C5CD9EAA4}"/>
                </a:ext>
              </a:extLst>
            </p:cNvPr>
            <p:cNvGrpSpPr/>
            <p:nvPr/>
          </p:nvGrpSpPr>
          <p:grpSpPr>
            <a:xfrm>
              <a:off x="3430886" y="2953237"/>
              <a:ext cx="1748047" cy="2190263"/>
              <a:chOff x="2635717" y="2953237"/>
              <a:chExt cx="1748047" cy="219026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5247ED-4B01-5541-AC4D-E7D9395284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7700" b="7300"/>
              <a:stretch/>
            </p:blipFill>
            <p:spPr>
              <a:xfrm>
                <a:off x="2703499" y="2953237"/>
                <a:ext cx="1612487" cy="161248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2F7BB9-63ED-AE44-A32D-8931FD0EE57E}"/>
                  </a:ext>
                </a:extLst>
              </p:cNvPr>
              <p:cNvSpPr txBox="1"/>
              <p:nvPr/>
            </p:nvSpPr>
            <p:spPr>
              <a:xfrm>
                <a:off x="2635717" y="4620280"/>
                <a:ext cx="1748047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Hess Lee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Year 2, FinTech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361B9EE-B9D5-054E-9A67-36491C829D07}"/>
                </a:ext>
              </a:extLst>
            </p:cNvPr>
            <p:cNvGrpSpPr/>
            <p:nvPr/>
          </p:nvGrpSpPr>
          <p:grpSpPr>
            <a:xfrm>
              <a:off x="6325396" y="2965131"/>
              <a:ext cx="1748047" cy="2177571"/>
              <a:chOff x="4828194" y="2938805"/>
              <a:chExt cx="1748047" cy="217757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F29291-5281-8B49-AFFD-E86F19110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853" t="12538" r="26919" b="20888"/>
              <a:stretch/>
            </p:blipFill>
            <p:spPr>
              <a:xfrm>
                <a:off x="4903593" y="2938805"/>
                <a:ext cx="1604869" cy="161248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5C9098-A481-F64E-A3A6-8A1B4E2A5EEB}"/>
                  </a:ext>
                </a:extLst>
              </p:cNvPr>
              <p:cNvSpPr txBox="1"/>
              <p:nvPr/>
            </p:nvSpPr>
            <p:spPr>
              <a:xfrm>
                <a:off x="4828194" y="4593156"/>
                <a:ext cx="1748047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Susan Liao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Year 2, FinTech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A25EDA-FA69-D743-B98C-A5751760BADD}"/>
              </a:ext>
            </a:extLst>
          </p:cNvPr>
          <p:cNvGrpSpPr/>
          <p:nvPr/>
        </p:nvGrpSpPr>
        <p:grpSpPr>
          <a:xfrm>
            <a:off x="619455" y="2927594"/>
            <a:ext cx="8097766" cy="2192699"/>
            <a:chOff x="342489" y="575216"/>
            <a:chExt cx="8097766" cy="219269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A99DEF2-EB6F-3A4B-84C8-3863F1BF454F}"/>
                </a:ext>
              </a:extLst>
            </p:cNvPr>
            <p:cNvGrpSpPr/>
            <p:nvPr/>
          </p:nvGrpSpPr>
          <p:grpSpPr>
            <a:xfrm>
              <a:off x="342489" y="575216"/>
              <a:ext cx="1941935" cy="2187703"/>
              <a:chOff x="342489" y="575216"/>
              <a:chExt cx="1941935" cy="218770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78CC4D1-51A5-8A41-AA3D-4B5E7C678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023" y="575216"/>
                <a:ext cx="1612488" cy="161248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3DF7FD-8B7E-594D-ACC0-8738AA661ED5}"/>
                  </a:ext>
                </a:extLst>
              </p:cNvPr>
              <p:cNvSpPr txBox="1"/>
              <p:nvPr/>
            </p:nvSpPr>
            <p:spPr>
              <a:xfrm>
                <a:off x="342489" y="2239699"/>
                <a:ext cx="19419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Mengling</a:t>
                </a:r>
                <a:r>
                  <a:rPr lang="en-US" b="1" dirty="0">
                    <a:solidFill>
                      <a:schemeClr val="bg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Liu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Master, </a:t>
                </a:r>
                <a:r>
                  <a:rPr lang="en-US" dirty="0" err="1">
                    <a:solidFill>
                      <a:schemeClr val="bg1"/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eCOM&amp;iCOM</a:t>
                </a:r>
                <a:endParaRPr lang="en-US" dirty="0">
                  <a:solidFill>
                    <a:schemeClr val="bg1"/>
                  </a:solidFill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115248-51A4-4148-897F-3DADEF486A6C}"/>
                </a:ext>
              </a:extLst>
            </p:cNvPr>
            <p:cNvGrpSpPr/>
            <p:nvPr/>
          </p:nvGrpSpPr>
          <p:grpSpPr>
            <a:xfrm>
              <a:off x="5958583" y="575216"/>
              <a:ext cx="2481672" cy="2187703"/>
              <a:chOff x="4461381" y="575217"/>
              <a:chExt cx="2481672" cy="218770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A358956-8BA0-B54F-8998-608834E042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/>
              <a:stretch/>
            </p:blipFill>
            <p:spPr>
              <a:xfrm>
                <a:off x="4895975" y="575217"/>
                <a:ext cx="1612487" cy="161248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377B6-B93A-0A4C-92C1-C4BA9DC7E8BA}"/>
                  </a:ext>
                </a:extLst>
              </p:cNvPr>
              <p:cNvSpPr txBox="1"/>
              <p:nvPr/>
            </p:nvSpPr>
            <p:spPr>
              <a:xfrm>
                <a:off x="4461381" y="2239700"/>
                <a:ext cx="2481672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Rachel Hua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Year 2, Quantitative Finance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08141A0-9EB5-054B-AF03-74248582BADD}"/>
                </a:ext>
              </a:extLst>
            </p:cNvPr>
            <p:cNvGrpSpPr/>
            <p:nvPr/>
          </p:nvGrpSpPr>
          <p:grpSpPr>
            <a:xfrm>
              <a:off x="3068145" y="575216"/>
              <a:ext cx="2473530" cy="2192699"/>
              <a:chOff x="2272976" y="575216"/>
              <a:chExt cx="2473530" cy="21926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33AC851-9F0B-8D43-9DD4-46F59CDC84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2855" b="2145"/>
              <a:stretch/>
            </p:blipFill>
            <p:spPr>
              <a:xfrm>
                <a:off x="2703499" y="575216"/>
                <a:ext cx="1612488" cy="1612488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416145-0A99-714D-88FA-F7C9116C0FAB}"/>
                  </a:ext>
                </a:extLst>
              </p:cNvPr>
              <p:cNvSpPr txBox="1"/>
              <p:nvPr/>
            </p:nvSpPr>
            <p:spPr>
              <a:xfrm>
                <a:off x="2272976" y="2244695"/>
                <a:ext cx="247353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Johnny Cheung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Year 2, Computer Science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12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9B5080-B379-DA4E-9B7F-B0BBD433CAEC}"/>
              </a:ext>
            </a:extLst>
          </p:cNvPr>
          <p:cNvSpPr/>
          <p:nvPr/>
        </p:nvSpPr>
        <p:spPr>
          <a:xfrm>
            <a:off x="2653846" y="2110085"/>
            <a:ext cx="3836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gradFill flip="none" rotWithShape="1">
                  <a:gsLst>
                    <a:gs pos="0">
                      <a:srgbClr val="2EB7B6"/>
                    </a:gs>
                    <a:gs pos="100000">
                      <a:srgbClr val="0083CD"/>
                    </a:gs>
                  </a:gsLst>
                  <a:lin ang="2700000" scaled="1"/>
                  <a:tileRect/>
                </a:gra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485D7-C193-0B4D-896C-C3A66455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940" y="59506"/>
            <a:ext cx="1427725" cy="8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4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9B5080-B379-DA4E-9B7F-B0BBD433CAEC}"/>
              </a:ext>
            </a:extLst>
          </p:cNvPr>
          <p:cNvSpPr/>
          <p:nvPr/>
        </p:nvSpPr>
        <p:spPr>
          <a:xfrm>
            <a:off x="2653846" y="2110085"/>
            <a:ext cx="3836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gradFill flip="none" rotWithShape="1">
                  <a:gsLst>
                    <a:gs pos="0">
                      <a:srgbClr val="2EB7B6"/>
                    </a:gs>
                    <a:gs pos="100000">
                      <a:srgbClr val="0083CD"/>
                    </a:gs>
                  </a:gsLst>
                  <a:lin ang="2700000" scaled="1"/>
                  <a:tileRect/>
                </a:gra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AC7DD9-D4C3-C14D-AD4B-2300D6B4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9" y="440250"/>
            <a:ext cx="846973" cy="831848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DF2A6940-3D27-9746-916C-27DEAC96DCC0}"/>
              </a:ext>
            </a:extLst>
          </p:cNvPr>
          <p:cNvSpPr/>
          <p:nvPr/>
        </p:nvSpPr>
        <p:spPr>
          <a:xfrm>
            <a:off x="1831550" y="607036"/>
            <a:ext cx="4956313" cy="466883"/>
          </a:xfrm>
          <a:prstGeom prst="wedgeRectCallout">
            <a:avLst>
              <a:gd name="adj1" fmla="val -65485"/>
              <a:gd name="adj2" fmla="val 1096"/>
            </a:avLst>
          </a:prstGeom>
          <a:solidFill>
            <a:schemeClr val="tx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/SWUFE-labs/2021--chengdu80---fintech-contest-</a:t>
            </a:r>
            <a:r>
              <a:rPr lang="en-US" dirty="0" err="1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hku</a:t>
            </a:r>
            <a:endParaRPr lang="en-US" dirty="0">
              <a:solidFill>
                <a:schemeClr val="tx1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C50579-8E0E-F04C-A612-7BB01684B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03" y="114742"/>
            <a:ext cx="1482863" cy="14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6D5421-82D2-5948-9666-F4F99325B063}"/>
              </a:ext>
            </a:extLst>
          </p:cNvPr>
          <p:cNvSpPr txBox="1"/>
          <p:nvPr/>
        </p:nvSpPr>
        <p:spPr>
          <a:xfrm>
            <a:off x="4545901" y="299259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It’s an open source project!</a:t>
            </a:r>
          </a:p>
        </p:txBody>
      </p:sp>
      <p:pic>
        <p:nvPicPr>
          <p:cNvPr id="6" name="Picture 2" descr="GitBook · GitHub">
            <a:extLst>
              <a:ext uri="{FF2B5EF4-FFF2-40B4-BE49-F238E27FC236}">
                <a16:creationId xmlns:a16="http://schemas.microsoft.com/office/drawing/2014/main" id="{37A6B69E-9F7C-624D-8CA3-46DB0586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64" y="3993790"/>
            <a:ext cx="1106408" cy="110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4F24F8-7C53-B842-8D59-1EC080F4E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8" y="3688164"/>
            <a:ext cx="1226692" cy="122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E6E6BB-BEB4-DB44-A64D-419B268213F6}"/>
              </a:ext>
            </a:extLst>
          </p:cNvPr>
          <p:cNvSpPr txBox="1"/>
          <p:nvPr/>
        </p:nvSpPr>
        <p:spPr>
          <a:xfrm>
            <a:off x="2042334" y="4140196"/>
            <a:ext cx="4047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Visit our </a:t>
            </a:r>
            <a:r>
              <a:rPr lang="en-US" dirty="0" err="1">
                <a:solidFill>
                  <a:schemeClr val="accent3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GitBook</a:t>
            </a:r>
            <a:r>
              <a:rPr lang="en-US" dirty="0">
                <a:solidFill>
                  <a:schemeClr val="accent3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page for detailed documentation!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E4FF2EC6-E5B0-244B-9C23-FC54F77E6BD9}"/>
              </a:ext>
            </a:extLst>
          </p:cNvPr>
          <p:cNvSpPr/>
          <p:nvPr/>
        </p:nvSpPr>
        <p:spPr>
          <a:xfrm>
            <a:off x="2042334" y="4447973"/>
            <a:ext cx="4119098" cy="466883"/>
          </a:xfrm>
          <a:prstGeom prst="wedgeRectCallout">
            <a:avLst>
              <a:gd name="adj1" fmla="val 71648"/>
              <a:gd name="adj2" fmla="val 7031"/>
            </a:avLst>
          </a:prstGeom>
          <a:solidFill>
            <a:schemeClr val="tx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https://</a:t>
            </a:r>
            <a:r>
              <a:rPr lang="en-HK" dirty="0" err="1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fintechendeavour.gitbook.io</a:t>
            </a:r>
            <a:r>
              <a:rPr lang="en-HK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/aspect/</a:t>
            </a:r>
            <a:endParaRPr lang="en-US" dirty="0">
              <a:solidFill>
                <a:schemeClr val="tx1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0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EAF0"/>
            </a:gs>
            <a:gs pos="26000">
              <a:srgbClr val="2EB5B8"/>
            </a:gs>
            <a:gs pos="52000">
              <a:srgbClr val="20A7BD"/>
            </a:gs>
            <a:gs pos="100000">
              <a:srgbClr val="0082CD"/>
            </a:gs>
            <a:gs pos="75000">
              <a:srgbClr val="0D90C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30B8DF7-997A-544F-9419-0813E4B1360C}"/>
              </a:ext>
            </a:extLst>
          </p:cNvPr>
          <p:cNvGrpSpPr/>
          <p:nvPr/>
        </p:nvGrpSpPr>
        <p:grpSpPr>
          <a:xfrm>
            <a:off x="1111419" y="1687816"/>
            <a:ext cx="6921161" cy="1767868"/>
            <a:chOff x="732452" y="1687815"/>
            <a:chExt cx="6921161" cy="17678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4974252-4446-C14E-8E51-2D6CBF0444A2}"/>
                </a:ext>
              </a:extLst>
            </p:cNvPr>
            <p:cNvGrpSpPr/>
            <p:nvPr/>
          </p:nvGrpSpPr>
          <p:grpSpPr>
            <a:xfrm>
              <a:off x="732452" y="1687815"/>
              <a:ext cx="3086401" cy="1767868"/>
              <a:chOff x="3028799" y="1775792"/>
              <a:chExt cx="3086401" cy="1767868"/>
            </a:xfrm>
          </p:grpSpPr>
          <p:pic>
            <p:nvPicPr>
              <p:cNvPr id="5" name="图片 4" descr="徽标, 公司名称&#10;&#10;描述已自动生成">
                <a:extLst>
                  <a:ext uri="{FF2B5EF4-FFF2-40B4-BE49-F238E27FC236}">
                    <a16:creationId xmlns:a16="http://schemas.microsoft.com/office/drawing/2014/main" id="{7FF53140-B524-48F0-A94C-CA900D44FB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7000" contrast="5000"/>
                        </a14:imgEffect>
                      </a14:imgLayer>
                    </a14:imgProps>
                  </a:ext>
                </a:extLst>
              </a:blip>
              <a:srcRect t="32717" b="40691"/>
              <a:stretch/>
            </p:blipFill>
            <p:spPr>
              <a:xfrm>
                <a:off x="3028799" y="1775792"/>
                <a:ext cx="3086401" cy="136775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3D3CA1-9A84-4DD5-BAC4-EE25E65D17E5}"/>
                  </a:ext>
                </a:extLst>
              </p:cNvPr>
              <p:cNvSpPr txBox="1"/>
              <p:nvPr/>
            </p:nvSpPr>
            <p:spPr>
              <a:xfrm>
                <a:off x="4118641" y="3143550"/>
                <a:ext cx="9067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sz="20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Gabriola" panose="04040605051002020D02" pitchFamily="82" charset="0"/>
                    <a:cs typeface="Dubai" panose="020B0503030403030204" pitchFamily="34" charset="-78"/>
                  </a:rPr>
                  <a:t>Aspect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D3A526-EFBF-3F49-BB03-23ED3353C001}"/>
                </a:ext>
              </a:extLst>
            </p:cNvPr>
            <p:cNvSpPr/>
            <p:nvPr/>
          </p:nvSpPr>
          <p:spPr>
            <a:xfrm>
              <a:off x="3371822" y="2000055"/>
              <a:ext cx="4281791" cy="11433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HK" sz="2400" b="1" dirty="0">
                  <a:solidFill>
                    <a:schemeClr val="bg1"/>
                  </a:solidFill>
                  <a:latin typeface="CMU Sans Serif Demi Condensed D" panose="02000603000000000000" pitchFamily="2" charset="0"/>
                  <a:ea typeface="CMU Sans Serif Demi Condensed D" panose="02000603000000000000" pitchFamily="2" charset="0"/>
                  <a:cs typeface="CMU Sans Serif Demi Condensed D" panose="02000603000000000000" pitchFamily="2" charset="0"/>
                </a:rPr>
                <a:t>A new perspective to spot</a:t>
              </a:r>
            </a:p>
            <a:p>
              <a:pPr algn="just">
                <a:lnSpc>
                  <a:spcPct val="150000"/>
                </a:lnSpc>
              </a:pPr>
              <a:r>
                <a:rPr lang="en-HK" sz="2400" b="1" dirty="0">
                  <a:solidFill>
                    <a:schemeClr val="bg1"/>
                  </a:solidFill>
                  <a:latin typeface="CMU Sans Serif Demi Condensed D" panose="02000603000000000000" pitchFamily="2" charset="0"/>
                  <a:ea typeface="CMU Sans Serif Demi Condensed D" panose="02000603000000000000" pitchFamily="2" charset="0"/>
                  <a:cs typeface="CMU Sans Serif Demi Condensed D" panose="02000603000000000000" pitchFamily="2" charset="0"/>
                </a:rPr>
                <a:t>potential corporate </a:t>
              </a:r>
              <a:r>
                <a:rPr lang="en-HK" sz="2400" b="1" dirty="0">
                  <a:solidFill>
                    <a:schemeClr val="bg1"/>
                  </a:solidFill>
                  <a:latin typeface="CMU Sans Serif Demi Condensed D" panose="02000603000000000000" pitchFamily="2" charset="0"/>
                  <a:ea typeface="CMU Sans Serif Demi Condensed D" panose="02000603000000000000" pitchFamily="2" charset="0"/>
                  <a:cs typeface="CMU Sans Serif Demi Condensed D" panose="02000603000000000000" pitchFamily="2" charset="0"/>
                  <a:sym typeface="Fira Sans"/>
                </a:rPr>
                <a:t>vulnerabilities</a:t>
              </a:r>
              <a:endParaRPr lang="en-US" sz="2400" b="1" dirty="0">
                <a:solidFill>
                  <a:schemeClr val="bg1"/>
                </a:solidFill>
                <a:latin typeface="CMU Sans Serif Demi Condensed D" panose="02000603000000000000" pitchFamily="2" charset="0"/>
                <a:ea typeface="CMU Sans Serif Demi Condensed D" panose="02000603000000000000" pitchFamily="2" charset="0"/>
                <a:cs typeface="CMU Sans Serif Demi Condensed D" panose="02000603000000000000" pitchFamily="2" charset="0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89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64;p27">
            <a:extLst>
              <a:ext uri="{FF2B5EF4-FFF2-40B4-BE49-F238E27FC236}">
                <a16:creationId xmlns:a16="http://schemas.microsoft.com/office/drawing/2014/main" id="{35B42C8F-7242-4ACB-BA0E-F68BE7A627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65;p27">
            <a:extLst>
              <a:ext uri="{FF2B5EF4-FFF2-40B4-BE49-F238E27FC236}">
                <a16:creationId xmlns:a16="http://schemas.microsoft.com/office/drawing/2014/main" id="{825D95CF-96DA-40B6-A352-BFBB20CB4683}"/>
              </a:ext>
            </a:extLst>
          </p:cNvPr>
          <p:cNvSpPr/>
          <p:nvPr/>
        </p:nvSpPr>
        <p:spPr>
          <a:xfrm>
            <a:off x="962475" y="3590025"/>
            <a:ext cx="8181300" cy="1332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66;p27">
            <a:extLst>
              <a:ext uri="{FF2B5EF4-FFF2-40B4-BE49-F238E27FC236}">
                <a16:creationId xmlns:a16="http://schemas.microsoft.com/office/drawing/2014/main" id="{E39BE0EA-C914-478F-A659-4C9B84E7F4BA}"/>
              </a:ext>
            </a:extLst>
          </p:cNvPr>
          <p:cNvSpPr txBox="1"/>
          <p:nvPr/>
        </p:nvSpPr>
        <p:spPr>
          <a:xfrm>
            <a:off x="1888375" y="3636825"/>
            <a:ext cx="69885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latin typeface="Fira Sans" panose="02010600030101010101" charset="0"/>
                <a:ea typeface="Roboto"/>
                <a:cs typeface="CMU SANS SERIF MEDIUM" panose="02000603000000000000" pitchFamily="2" charset="0"/>
                <a:sym typeface="Roboto"/>
              </a:rPr>
              <a:t>Lessons from Barings Bank</a:t>
            </a:r>
            <a:endParaRPr sz="3600" b="1" dirty="0">
              <a:latin typeface="Fira Sans" panose="02010600030101010101" charset="0"/>
              <a:ea typeface="Roboto"/>
              <a:cs typeface="CMU SANS SERIF MEDIUM" panose="02000603000000000000" pitchFamily="2" charset="0"/>
              <a:sym typeface="Roboto"/>
            </a:endParaRPr>
          </a:p>
        </p:txBody>
      </p:sp>
      <p:sp>
        <p:nvSpPr>
          <p:cNvPr id="11" name="Google Shape;267;p27">
            <a:extLst>
              <a:ext uri="{FF2B5EF4-FFF2-40B4-BE49-F238E27FC236}">
                <a16:creationId xmlns:a16="http://schemas.microsoft.com/office/drawing/2014/main" id="{A7756AB2-7CB9-4DAF-9CF1-DBC413FEB986}"/>
              </a:ext>
            </a:extLst>
          </p:cNvPr>
          <p:cNvSpPr/>
          <p:nvPr/>
        </p:nvSpPr>
        <p:spPr>
          <a:xfrm>
            <a:off x="132000" y="3503000"/>
            <a:ext cx="1506000" cy="150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269;p27">
            <a:extLst>
              <a:ext uri="{FF2B5EF4-FFF2-40B4-BE49-F238E27FC236}">
                <a16:creationId xmlns:a16="http://schemas.microsoft.com/office/drawing/2014/main" id="{437E32E4-7CC9-48DE-92D1-D61CCC39A9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50" y="3764650"/>
            <a:ext cx="982700" cy="98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213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EAF0"/>
            </a:gs>
            <a:gs pos="26000">
              <a:srgbClr val="2EB5B8"/>
            </a:gs>
            <a:gs pos="52000">
              <a:srgbClr val="20A7BD"/>
            </a:gs>
            <a:gs pos="100000">
              <a:srgbClr val="0082CD"/>
            </a:gs>
            <a:gs pos="75000">
              <a:srgbClr val="0D90C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89;p98">
            <a:extLst>
              <a:ext uri="{FF2B5EF4-FFF2-40B4-BE49-F238E27FC236}">
                <a16:creationId xmlns:a16="http://schemas.microsoft.com/office/drawing/2014/main" id="{4A619666-F39C-0046-828E-9E830474A63A}"/>
              </a:ext>
            </a:extLst>
          </p:cNvPr>
          <p:cNvSpPr/>
          <p:nvPr/>
        </p:nvSpPr>
        <p:spPr>
          <a:xfrm>
            <a:off x="2177400" y="0"/>
            <a:ext cx="6966600" cy="5158200"/>
          </a:xfrm>
          <a:prstGeom prst="rect">
            <a:avLst/>
          </a:prstGeom>
          <a:solidFill>
            <a:srgbClr val="FFFFFF">
              <a:alpha val="7916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190;p98">
            <a:extLst>
              <a:ext uri="{FF2B5EF4-FFF2-40B4-BE49-F238E27FC236}">
                <a16:creationId xmlns:a16="http://schemas.microsoft.com/office/drawing/2014/main" id="{FD1C3BFD-A192-6F43-B0B4-88EFA238CFC6}"/>
              </a:ext>
            </a:extLst>
          </p:cNvPr>
          <p:cNvCxnSpPr/>
          <p:nvPr/>
        </p:nvCxnSpPr>
        <p:spPr>
          <a:xfrm flipH="1">
            <a:off x="2166000" y="0"/>
            <a:ext cx="11400" cy="5158200"/>
          </a:xfrm>
          <a:prstGeom prst="straightConnector1">
            <a:avLst/>
          </a:prstGeom>
          <a:noFill/>
          <a:ln w="635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91;p98">
            <a:extLst>
              <a:ext uri="{FF2B5EF4-FFF2-40B4-BE49-F238E27FC236}">
                <a16:creationId xmlns:a16="http://schemas.microsoft.com/office/drawing/2014/main" id="{5DC5CF5C-D929-3349-B1ED-9F658E5B6C90}"/>
              </a:ext>
            </a:extLst>
          </p:cNvPr>
          <p:cNvSpPr/>
          <p:nvPr/>
        </p:nvSpPr>
        <p:spPr>
          <a:xfrm>
            <a:off x="1631700" y="1129101"/>
            <a:ext cx="1080000" cy="10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93;p98">
            <a:extLst>
              <a:ext uri="{FF2B5EF4-FFF2-40B4-BE49-F238E27FC236}">
                <a16:creationId xmlns:a16="http://schemas.microsoft.com/office/drawing/2014/main" id="{508659E6-DF8F-994C-BB5E-5A0248A0B009}"/>
              </a:ext>
            </a:extLst>
          </p:cNvPr>
          <p:cNvSpPr txBox="1"/>
          <p:nvPr/>
        </p:nvSpPr>
        <p:spPr>
          <a:xfrm>
            <a:off x="3657600" y="604050"/>
            <a:ext cx="5219700" cy="3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5000"/>
            </a:pPr>
            <a:endParaRPr sz="5000" b="1" dirty="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" name="Google Shape;1191;p98">
            <a:extLst>
              <a:ext uri="{FF2B5EF4-FFF2-40B4-BE49-F238E27FC236}">
                <a16:creationId xmlns:a16="http://schemas.microsoft.com/office/drawing/2014/main" id="{168F93AD-3209-5F46-B1D8-89C62890DF4A}"/>
              </a:ext>
            </a:extLst>
          </p:cNvPr>
          <p:cNvSpPr/>
          <p:nvPr/>
        </p:nvSpPr>
        <p:spPr>
          <a:xfrm>
            <a:off x="1637400" y="2405652"/>
            <a:ext cx="1080000" cy="10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91;p98">
            <a:extLst>
              <a:ext uri="{FF2B5EF4-FFF2-40B4-BE49-F238E27FC236}">
                <a16:creationId xmlns:a16="http://schemas.microsoft.com/office/drawing/2014/main" id="{10CCD254-412E-324F-A311-E9AD659E9687}"/>
              </a:ext>
            </a:extLst>
          </p:cNvPr>
          <p:cNvSpPr/>
          <p:nvPr/>
        </p:nvSpPr>
        <p:spPr>
          <a:xfrm>
            <a:off x="1631700" y="3680662"/>
            <a:ext cx="1080000" cy="10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图片 16" descr="图标&#10;&#10;描述已自动生成">
            <a:extLst>
              <a:ext uri="{FF2B5EF4-FFF2-40B4-BE49-F238E27FC236}">
                <a16:creationId xmlns:a16="http://schemas.microsoft.com/office/drawing/2014/main" id="{9260F237-2966-4C46-A1C6-FCBF584D3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52" y="1284198"/>
            <a:ext cx="750699" cy="750699"/>
          </a:xfrm>
          <a:prstGeom prst="rect">
            <a:avLst/>
          </a:prstGeom>
        </p:spPr>
      </p:pic>
      <p:pic>
        <p:nvPicPr>
          <p:cNvPr id="24" name="图片 17" descr="图标&#10;&#10;描述已自动生成">
            <a:extLst>
              <a:ext uri="{FF2B5EF4-FFF2-40B4-BE49-F238E27FC236}">
                <a16:creationId xmlns:a16="http://schemas.microsoft.com/office/drawing/2014/main" id="{EFA176B9-84D8-A345-B097-3FC4EFC9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050" y="2579100"/>
            <a:ext cx="750699" cy="750699"/>
          </a:xfrm>
          <a:prstGeom prst="rect">
            <a:avLst/>
          </a:prstGeom>
        </p:spPr>
      </p:pic>
      <p:pic>
        <p:nvPicPr>
          <p:cNvPr id="25" name="图片 18" descr="黑色的钟表&#10;&#10;低可信度描述已自动生成">
            <a:extLst>
              <a:ext uri="{FF2B5EF4-FFF2-40B4-BE49-F238E27FC236}">
                <a16:creationId xmlns:a16="http://schemas.microsoft.com/office/drawing/2014/main" id="{6F6DB9ED-4F5C-A545-8766-29C13A58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50" y="3842389"/>
            <a:ext cx="750699" cy="750699"/>
          </a:xfrm>
          <a:prstGeom prst="rect">
            <a:avLst/>
          </a:prstGeom>
        </p:spPr>
      </p:pic>
      <p:sp>
        <p:nvSpPr>
          <p:cNvPr id="26" name="Google Shape;133;p16">
            <a:extLst>
              <a:ext uri="{FF2B5EF4-FFF2-40B4-BE49-F238E27FC236}">
                <a16:creationId xmlns:a16="http://schemas.microsoft.com/office/drawing/2014/main" id="{D1699C63-49F8-F94C-A502-628348F6C884}"/>
              </a:ext>
            </a:extLst>
          </p:cNvPr>
          <p:cNvSpPr txBox="1"/>
          <p:nvPr/>
        </p:nvSpPr>
        <p:spPr>
          <a:xfrm>
            <a:off x="2990684" y="1376171"/>
            <a:ext cx="5841616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MU Sans Serif Medium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MU Sans Serif Medium"/>
                <a:ea typeface="Roboto"/>
                <a:cs typeface="Roboto"/>
                <a:sym typeface="Roboto"/>
              </a:rPr>
              <a:t>1. Fragmented and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MU Sans Serif Medium"/>
                <a:ea typeface="Roboto"/>
                <a:cs typeface="Roboto"/>
                <a:sym typeface="Roboto"/>
              </a:rPr>
              <a:t>inconsistent</a:t>
            </a:r>
            <a:r>
              <a:rPr lang="en-US" sz="1800" dirty="0">
                <a:solidFill>
                  <a:schemeClr val="dk1"/>
                </a:solidFill>
                <a:latin typeface="CMU Sans Serif Medium"/>
                <a:ea typeface="Roboto"/>
                <a:cs typeface="Roboto"/>
                <a:sym typeface="Roboto"/>
              </a:rPr>
              <a:t> risk assessment methods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MU Sans Serif Medium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33;p16">
            <a:extLst>
              <a:ext uri="{FF2B5EF4-FFF2-40B4-BE49-F238E27FC236}">
                <a16:creationId xmlns:a16="http://schemas.microsoft.com/office/drawing/2014/main" id="{8E17A1EA-54F7-1647-93C6-5ECABC441A34}"/>
              </a:ext>
            </a:extLst>
          </p:cNvPr>
          <p:cNvSpPr txBox="1"/>
          <p:nvPr/>
        </p:nvSpPr>
        <p:spPr>
          <a:xfrm>
            <a:off x="2990685" y="2663802"/>
            <a:ext cx="5751871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MU Sans Serif Medium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MU Sans Serif Medium"/>
                <a:ea typeface="Roboto"/>
                <a:cs typeface="Roboto"/>
                <a:sym typeface="Roboto"/>
              </a:rPr>
              <a:t>2. Non-public and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MU Sans Serif Medium"/>
                <a:ea typeface="Roboto"/>
                <a:cs typeface="Roboto"/>
                <a:sym typeface="Roboto"/>
              </a:rPr>
              <a:t>non-transparent</a:t>
            </a:r>
            <a:r>
              <a:rPr lang="en-US" sz="1800" dirty="0">
                <a:solidFill>
                  <a:schemeClr val="dk1"/>
                </a:solidFill>
                <a:latin typeface="CMU Sans Serif Medium"/>
                <a:ea typeface="Roboto"/>
                <a:cs typeface="Roboto"/>
                <a:sym typeface="Roboto"/>
              </a:rPr>
              <a:t> results</a:t>
            </a:r>
            <a:endParaRPr sz="1800" dirty="0">
              <a:solidFill>
                <a:schemeClr val="dk1"/>
              </a:solidFill>
              <a:latin typeface="CMU Sans Serif Medium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MU Sans Serif Medium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33;p16">
            <a:extLst>
              <a:ext uri="{FF2B5EF4-FFF2-40B4-BE49-F238E27FC236}">
                <a16:creationId xmlns:a16="http://schemas.microsoft.com/office/drawing/2014/main" id="{88E6F2B7-5900-D54F-87EE-CC81B1C32435}"/>
              </a:ext>
            </a:extLst>
          </p:cNvPr>
          <p:cNvSpPr txBox="1"/>
          <p:nvPr/>
        </p:nvSpPr>
        <p:spPr>
          <a:xfrm>
            <a:off x="2990683" y="3935888"/>
            <a:ext cx="5751873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MU Sans Serif Medium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MU Sans Serif Medium"/>
                <a:ea typeface="Roboto"/>
                <a:cs typeface="Roboto"/>
                <a:sym typeface="Roboto"/>
              </a:rPr>
              <a:t>3. Inconvenient re-assessment and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MU Sans Serif Medium"/>
                <a:ea typeface="Roboto"/>
                <a:cs typeface="Roboto"/>
                <a:sym typeface="Roboto"/>
              </a:rPr>
              <a:t>untimely</a:t>
            </a:r>
            <a:r>
              <a:rPr lang="en-US" sz="1800" dirty="0">
                <a:solidFill>
                  <a:schemeClr val="dk1"/>
                </a:solidFill>
                <a:latin typeface="CMU Sans Serif Medium"/>
                <a:ea typeface="Roboto"/>
                <a:cs typeface="Roboto"/>
                <a:sym typeface="Roboto"/>
              </a:rPr>
              <a:t> detected risk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MU Sans Serif Medium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124;p16">
            <a:extLst>
              <a:ext uri="{FF2B5EF4-FFF2-40B4-BE49-F238E27FC236}">
                <a16:creationId xmlns:a16="http://schemas.microsoft.com/office/drawing/2014/main" id="{487ED744-1ABA-D843-8911-80F593631E03}"/>
              </a:ext>
            </a:extLst>
          </p:cNvPr>
          <p:cNvSpPr txBox="1">
            <a:spLocks/>
          </p:cNvSpPr>
          <p:nvPr/>
        </p:nvSpPr>
        <p:spPr>
          <a:xfrm>
            <a:off x="311700" y="3613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</a:t>
            </a:r>
            <a:r>
              <a:rPr lang="en-US" altLang="zh-CN" sz="25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roblem Statement</a:t>
            </a:r>
            <a:endParaRPr lang="en-US" sz="25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54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EAF0"/>
            </a:gs>
            <a:gs pos="26000">
              <a:srgbClr val="2EB5B8"/>
            </a:gs>
            <a:gs pos="52000">
              <a:srgbClr val="20A7BD"/>
            </a:gs>
            <a:gs pos="100000">
              <a:srgbClr val="0082CD"/>
            </a:gs>
            <a:gs pos="75000">
              <a:srgbClr val="0D90C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4;p16">
            <a:extLst>
              <a:ext uri="{FF2B5EF4-FFF2-40B4-BE49-F238E27FC236}">
                <a16:creationId xmlns:a16="http://schemas.microsoft.com/office/drawing/2014/main" id="{E9A4151A-BEB2-2748-A2C7-8E4EED04D70A}"/>
              </a:ext>
            </a:extLst>
          </p:cNvPr>
          <p:cNvSpPr txBox="1">
            <a:spLocks/>
          </p:cNvSpPr>
          <p:nvPr/>
        </p:nvSpPr>
        <p:spPr>
          <a:xfrm>
            <a:off x="311700" y="3613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Our 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2948ED-DE7A-DE45-91A4-AA547487958C}"/>
              </a:ext>
            </a:extLst>
          </p:cNvPr>
          <p:cNvGrpSpPr/>
          <p:nvPr/>
        </p:nvGrpSpPr>
        <p:grpSpPr>
          <a:xfrm>
            <a:off x="71250" y="2138849"/>
            <a:ext cx="3086401" cy="1767868"/>
            <a:chOff x="3028799" y="1775792"/>
            <a:chExt cx="3086401" cy="1767868"/>
          </a:xfrm>
        </p:grpSpPr>
        <p:pic>
          <p:nvPicPr>
            <p:cNvPr id="9" name="图片 4" descr="徽标, 公司名称&#10;&#10;描述已自动生成">
              <a:extLst>
                <a:ext uri="{FF2B5EF4-FFF2-40B4-BE49-F238E27FC236}">
                  <a16:creationId xmlns:a16="http://schemas.microsoft.com/office/drawing/2014/main" id="{E39EB718-6AF9-9943-9508-31473183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7000" contrast="5000"/>
                      </a14:imgEffect>
                    </a14:imgLayer>
                  </a14:imgProps>
                </a:ext>
              </a:extLst>
            </a:blip>
            <a:srcRect t="32717" b="40691"/>
            <a:stretch/>
          </p:blipFill>
          <p:spPr>
            <a:xfrm>
              <a:off x="3028799" y="1775792"/>
              <a:ext cx="3086401" cy="1367758"/>
            </a:xfrm>
            <a:prstGeom prst="rect">
              <a:avLst/>
            </a:prstGeom>
          </p:spPr>
        </p:pic>
        <p:sp>
          <p:nvSpPr>
            <p:cNvPr id="10" name="文本框 5">
              <a:extLst>
                <a:ext uri="{FF2B5EF4-FFF2-40B4-BE49-F238E27FC236}">
                  <a16:creationId xmlns:a16="http://schemas.microsoft.com/office/drawing/2014/main" id="{4FCFC63B-D269-3446-8C49-41B100CCA2D7}"/>
                </a:ext>
              </a:extLst>
            </p:cNvPr>
            <p:cNvSpPr txBox="1"/>
            <p:nvPr/>
          </p:nvSpPr>
          <p:spPr>
            <a:xfrm>
              <a:off x="4118641" y="3143550"/>
              <a:ext cx="9067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Gabriola" panose="04040605051002020D02" pitchFamily="82" charset="0"/>
                  <a:cs typeface="Dubai" panose="020B0503030403030204" pitchFamily="34" charset="-78"/>
                </a:rPr>
                <a:t>Aspect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1E9077E-4725-D843-A973-84599BA73877}"/>
              </a:ext>
            </a:extLst>
          </p:cNvPr>
          <p:cNvSpPr/>
          <p:nvPr/>
        </p:nvSpPr>
        <p:spPr>
          <a:xfrm>
            <a:off x="3157651" y="1683492"/>
            <a:ext cx="4971180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HK" sz="2400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Fira Sans"/>
              </a:rPr>
              <a:t>AI-driven</a:t>
            </a:r>
            <a:r>
              <a:rPr lang="en-HK" sz="2400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 risk analysis and insights</a:t>
            </a:r>
            <a:endParaRPr lang="en-US" sz="2400" dirty="0">
              <a:solidFill>
                <a:schemeClr val="bg1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Fira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4DAD41-2BA9-924F-9104-489518B882E1}"/>
              </a:ext>
            </a:extLst>
          </p:cNvPr>
          <p:cNvSpPr/>
          <p:nvPr/>
        </p:nvSpPr>
        <p:spPr>
          <a:xfrm>
            <a:off x="3157651" y="2722701"/>
            <a:ext cx="5434199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HK" sz="2400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Fira Sans"/>
              </a:rPr>
              <a:t>Public</a:t>
            </a:r>
            <a:r>
              <a:rPr lang="en-HK" sz="2400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 corporate information dashboard</a:t>
            </a:r>
            <a:endParaRPr lang="en-US" sz="2400" dirty="0">
              <a:solidFill>
                <a:schemeClr val="bg1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Fira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2F0C9-B4ED-1347-862F-4BE528781A68}"/>
              </a:ext>
            </a:extLst>
          </p:cNvPr>
          <p:cNvSpPr/>
          <p:nvPr/>
        </p:nvSpPr>
        <p:spPr>
          <a:xfrm>
            <a:off x="3157651" y="3761910"/>
            <a:ext cx="4971180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HK" sz="2400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Fira Sans"/>
              </a:rPr>
              <a:t>Warning</a:t>
            </a:r>
            <a:r>
              <a:rPr lang="en-HK" sz="2400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Fira Sans"/>
              </a:rPr>
              <a:t> for potential vulnerabilities</a:t>
            </a:r>
            <a:endParaRPr lang="en-US" sz="2400" dirty="0">
              <a:solidFill>
                <a:schemeClr val="bg1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1223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EAF0"/>
            </a:gs>
            <a:gs pos="26000">
              <a:srgbClr val="2EB5B8"/>
            </a:gs>
            <a:gs pos="52000">
              <a:srgbClr val="20A7BD"/>
            </a:gs>
            <a:gs pos="100000">
              <a:srgbClr val="0082CD"/>
            </a:gs>
            <a:gs pos="75000">
              <a:srgbClr val="0D90C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920B-4031-2F43-9884-B013F4D4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19" y="60814"/>
            <a:ext cx="1427725" cy="883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00503C-AD33-954B-9F77-264120B75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4" y="1312508"/>
            <a:ext cx="2543513" cy="2075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381CCC-1F80-5547-8C3E-44BA311F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033" y="1312508"/>
            <a:ext cx="2543512" cy="2075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E649446-13E6-9F41-BF27-501F982092AE}"/>
              </a:ext>
            </a:extLst>
          </p:cNvPr>
          <p:cNvGrpSpPr/>
          <p:nvPr/>
        </p:nvGrpSpPr>
        <p:grpSpPr>
          <a:xfrm>
            <a:off x="445531" y="3639915"/>
            <a:ext cx="2481356" cy="769442"/>
            <a:chOff x="445531" y="3639915"/>
            <a:chExt cx="2481356" cy="76944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EEB837-A85F-E74C-B6DB-1801DE7886EB}"/>
                </a:ext>
              </a:extLst>
            </p:cNvPr>
            <p:cNvSpPr/>
            <p:nvPr/>
          </p:nvSpPr>
          <p:spPr>
            <a:xfrm>
              <a:off x="445532" y="3639915"/>
              <a:ext cx="248135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HK" sz="2400" dirty="0">
                  <a:solidFill>
                    <a:schemeClr val="bg1"/>
                  </a:solidFill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Corporate Profile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07635F-E92B-2446-838D-4F3BA434632F}"/>
                </a:ext>
              </a:extLst>
            </p:cNvPr>
            <p:cNvSpPr/>
            <p:nvPr/>
          </p:nvSpPr>
          <p:spPr>
            <a:xfrm>
              <a:off x="445531" y="4101580"/>
              <a:ext cx="24813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HK" dirty="0">
                  <a:solidFill>
                    <a:schemeClr val="bg1"/>
                  </a:solidFill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to show basic corporate info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38D32-7EE9-8D49-A75F-E7396154C2F3}"/>
              </a:ext>
            </a:extLst>
          </p:cNvPr>
          <p:cNvGrpSpPr/>
          <p:nvPr/>
        </p:nvGrpSpPr>
        <p:grpSpPr>
          <a:xfrm>
            <a:off x="6217113" y="3639914"/>
            <a:ext cx="2481356" cy="769442"/>
            <a:chOff x="445531" y="3639915"/>
            <a:chExt cx="2481356" cy="76944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ED587F-24C7-7D46-9B8B-8A035F97B153}"/>
                </a:ext>
              </a:extLst>
            </p:cNvPr>
            <p:cNvSpPr/>
            <p:nvPr/>
          </p:nvSpPr>
          <p:spPr>
            <a:xfrm>
              <a:off x="445532" y="3639915"/>
              <a:ext cx="248135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HK" sz="2400" dirty="0">
                  <a:solidFill>
                    <a:schemeClr val="bg1"/>
                  </a:solidFill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Watch List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6659D0-937F-0C46-9576-AACE2C515001}"/>
                </a:ext>
              </a:extLst>
            </p:cNvPr>
            <p:cNvSpPr/>
            <p:nvPr/>
          </p:nvSpPr>
          <p:spPr>
            <a:xfrm>
              <a:off x="445531" y="4101580"/>
              <a:ext cx="24813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HK" dirty="0">
                  <a:solidFill>
                    <a:schemeClr val="bg1"/>
                  </a:solidFill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to save for future ref &amp; alerts</a:t>
              </a:r>
            </a:p>
          </p:txBody>
        </p:sp>
      </p:grpSp>
      <p:sp>
        <p:nvSpPr>
          <p:cNvPr id="21" name="Google Shape;124;p16">
            <a:extLst>
              <a:ext uri="{FF2B5EF4-FFF2-40B4-BE49-F238E27FC236}">
                <a16:creationId xmlns:a16="http://schemas.microsoft.com/office/drawing/2014/main" id="{D5B6BF32-E333-0B4D-9D14-F7E8E7E378D5}"/>
              </a:ext>
            </a:extLst>
          </p:cNvPr>
          <p:cNvSpPr txBox="1">
            <a:spLocks/>
          </p:cNvSpPr>
          <p:nvPr/>
        </p:nvSpPr>
        <p:spPr>
          <a:xfrm>
            <a:off x="311700" y="3613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Main Features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D0567E-A05D-134A-8E42-8AEEDD3554F9}"/>
              </a:ext>
            </a:extLst>
          </p:cNvPr>
          <p:cNvGrpSpPr/>
          <p:nvPr/>
        </p:nvGrpSpPr>
        <p:grpSpPr>
          <a:xfrm>
            <a:off x="3287126" y="3639915"/>
            <a:ext cx="2569748" cy="769441"/>
            <a:chOff x="401335" y="3639915"/>
            <a:chExt cx="2569748" cy="7694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EF63B5D-7FC7-A940-AD93-41BC55A1F014}"/>
                </a:ext>
              </a:extLst>
            </p:cNvPr>
            <p:cNvSpPr/>
            <p:nvPr/>
          </p:nvSpPr>
          <p:spPr>
            <a:xfrm>
              <a:off x="445532" y="3639915"/>
              <a:ext cx="248135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HK" sz="2400" dirty="0">
                  <a:solidFill>
                    <a:schemeClr val="bg1"/>
                  </a:solidFill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Risk Analysis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E018349-7904-0146-9CA1-2C990F9CA342}"/>
                </a:ext>
              </a:extLst>
            </p:cNvPr>
            <p:cNvSpPr/>
            <p:nvPr/>
          </p:nvSpPr>
          <p:spPr>
            <a:xfrm>
              <a:off x="401335" y="4101579"/>
              <a:ext cx="25697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HK" dirty="0">
                  <a:solidFill>
                    <a:schemeClr val="bg1"/>
                  </a:solidFill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to spot potential corporate risks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1DB32E7-BD19-F246-A5EC-8BF9B611CC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00244" y="1315993"/>
            <a:ext cx="2543512" cy="2068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870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EAF0"/>
            </a:gs>
            <a:gs pos="26000">
              <a:srgbClr val="2EB5B8"/>
            </a:gs>
            <a:gs pos="52000">
              <a:srgbClr val="20A7BD"/>
            </a:gs>
            <a:gs pos="100000">
              <a:srgbClr val="0082CD"/>
            </a:gs>
            <a:gs pos="75000">
              <a:srgbClr val="0D90C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624F56F9-15B7-9743-A4B6-1D74735A0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t="-51457" r="828" b="-43924"/>
          <a:stretch/>
        </p:blipFill>
        <p:spPr bwMode="auto">
          <a:xfrm>
            <a:off x="362705" y="1244942"/>
            <a:ext cx="2432444" cy="2432444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16A3E6C-3803-BB41-A0E4-894156BEB1B3}"/>
              </a:ext>
            </a:extLst>
          </p:cNvPr>
          <p:cNvSpPr/>
          <p:nvPr/>
        </p:nvSpPr>
        <p:spPr>
          <a:xfrm>
            <a:off x="644039" y="4064276"/>
            <a:ext cx="1869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HK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Risk Type</a:t>
            </a:r>
          </a:p>
          <a:p>
            <a:pPr algn="ctr" fontAlgn="base"/>
            <a:r>
              <a:rPr lang="en-HK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by ML (</a:t>
            </a:r>
            <a:r>
              <a:rPr lang="en-HK" dirty="0" err="1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LightGBM</a:t>
            </a:r>
            <a:r>
              <a:rPr lang="en-HK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DB65E1-752B-9146-9778-136838228BB5}"/>
              </a:ext>
            </a:extLst>
          </p:cNvPr>
          <p:cNvSpPr/>
          <p:nvPr/>
        </p:nvSpPr>
        <p:spPr>
          <a:xfrm>
            <a:off x="3757318" y="4064276"/>
            <a:ext cx="1629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HK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Risk Explanation </a:t>
            </a:r>
          </a:p>
          <a:p>
            <a:pPr algn="ctr" fontAlgn="base"/>
            <a:r>
              <a:rPr lang="en-HK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by XAI (LIME)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B87717-4E75-AA42-934E-998E80E9F6E2}"/>
              </a:ext>
            </a:extLst>
          </p:cNvPr>
          <p:cNvSpPr/>
          <p:nvPr/>
        </p:nvSpPr>
        <p:spPr>
          <a:xfrm>
            <a:off x="6422201" y="4064276"/>
            <a:ext cx="2215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HK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Relevant Risky Firms</a:t>
            </a:r>
          </a:p>
          <a:p>
            <a:pPr algn="ctr" fontAlgn="base"/>
            <a:r>
              <a:rPr lang="en-HK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by Clustering (OPTICS)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0B01B8-828C-9C4F-B644-E4AC63203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2" t="-17104" r="15946" b="-9727"/>
          <a:stretch/>
        </p:blipFill>
        <p:spPr>
          <a:xfrm>
            <a:off x="3390961" y="1315309"/>
            <a:ext cx="2362077" cy="236207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66E4A3-58E7-7840-A1A5-CE47107AB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00" r="15800"/>
          <a:stretch/>
        </p:blipFill>
        <p:spPr>
          <a:xfrm>
            <a:off x="6348850" y="1315309"/>
            <a:ext cx="2362077" cy="2362077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EF5875-77EA-184B-BDC6-BEF195B42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219" y="60814"/>
            <a:ext cx="1427725" cy="883551"/>
          </a:xfrm>
          <a:prstGeom prst="rect">
            <a:avLst/>
          </a:prstGeom>
        </p:spPr>
      </p:pic>
      <p:sp>
        <p:nvSpPr>
          <p:cNvPr id="37" name="Google Shape;124;p16">
            <a:extLst>
              <a:ext uri="{FF2B5EF4-FFF2-40B4-BE49-F238E27FC236}">
                <a16:creationId xmlns:a16="http://schemas.microsoft.com/office/drawing/2014/main" id="{8E10DCD7-A840-6C4B-AF32-CB59DAB5E0DE}"/>
              </a:ext>
            </a:extLst>
          </p:cNvPr>
          <p:cNvSpPr txBox="1">
            <a:spLocks/>
          </p:cNvSpPr>
          <p:nvPr/>
        </p:nvSpPr>
        <p:spPr>
          <a:xfrm>
            <a:off x="311700" y="3613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Risk Analysis</a:t>
            </a:r>
          </a:p>
        </p:txBody>
      </p:sp>
    </p:spTree>
    <p:extLst>
      <p:ext uri="{BB962C8B-B14F-4D97-AF65-F5344CB8AC3E}">
        <p14:creationId xmlns:p14="http://schemas.microsoft.com/office/powerpoint/2010/main" val="283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302B05C-B269-D041-96AD-07143DB7A16D}"/>
              </a:ext>
            </a:extLst>
          </p:cNvPr>
          <p:cNvGrpSpPr/>
          <p:nvPr/>
        </p:nvGrpSpPr>
        <p:grpSpPr>
          <a:xfrm>
            <a:off x="2736139" y="1265159"/>
            <a:ext cx="5212080" cy="3817527"/>
            <a:chOff x="1801667" y="1088635"/>
            <a:chExt cx="5708305" cy="4054865"/>
          </a:xfrm>
        </p:grpSpPr>
        <p:pic>
          <p:nvPicPr>
            <p:cNvPr id="11" name="图片 8" descr="电脑的屏幕&#10;&#10;描述已自动生成">
              <a:extLst>
                <a:ext uri="{FF2B5EF4-FFF2-40B4-BE49-F238E27FC236}">
                  <a16:creationId xmlns:a16="http://schemas.microsoft.com/office/drawing/2014/main" id="{3F655C68-4DEF-B94F-AD35-6B0F75B6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1667" y="1088635"/>
              <a:ext cx="5708305" cy="4054865"/>
            </a:xfrm>
            <a:prstGeom prst="rect">
              <a:avLst/>
            </a:prstGeom>
          </p:spPr>
        </p:pic>
        <p:pic>
          <p:nvPicPr>
            <p:cNvPr id="13" name="图片 13" descr="图形用户界面, 应用程序, Teams&#10;&#10;描述已自动生成">
              <a:extLst>
                <a:ext uri="{FF2B5EF4-FFF2-40B4-BE49-F238E27FC236}">
                  <a16:creationId xmlns:a16="http://schemas.microsoft.com/office/drawing/2014/main" id="{A6A55248-AF6A-8740-9BCD-A6012334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1782" y="1364599"/>
              <a:ext cx="5268074" cy="2414302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3F03B-2FB8-D04C-9FDC-8E8607BB524A}"/>
              </a:ext>
            </a:extLst>
          </p:cNvPr>
          <p:cNvSpPr/>
          <p:nvPr/>
        </p:nvSpPr>
        <p:spPr>
          <a:xfrm>
            <a:off x="294640" y="77390"/>
            <a:ext cx="427735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5400" b="0" cap="none" spc="0" dirty="0">
                <a:ln w="0"/>
                <a:gradFill flip="none" rotWithShape="1">
                  <a:gsLst>
                    <a:gs pos="0">
                      <a:srgbClr val="2EB7B6"/>
                    </a:gs>
                    <a:gs pos="100000">
                      <a:srgbClr val="0083CD"/>
                    </a:gs>
                  </a:gsLst>
                  <a:lin ang="2700000" scaled="1"/>
                  <a:tileRect/>
                </a:gra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Prototype</a:t>
            </a:r>
          </a:p>
          <a:p>
            <a:r>
              <a:rPr lang="en-GB" sz="5400" dirty="0">
                <a:ln w="0"/>
                <a:gradFill flip="none" rotWithShape="1">
                  <a:gsLst>
                    <a:gs pos="0">
                      <a:srgbClr val="2EB7B6"/>
                    </a:gs>
                    <a:gs pos="100000">
                      <a:srgbClr val="0083CD"/>
                    </a:gs>
                  </a:gsLst>
                  <a:lin ang="2700000" scaled="1"/>
                  <a:tileRect/>
                </a:gra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Demo</a:t>
            </a:r>
            <a:endParaRPr lang="en-GB" sz="5400" b="0" cap="none" spc="0" dirty="0">
              <a:ln w="0"/>
              <a:gradFill flip="none" rotWithShape="1">
                <a:gsLst>
                  <a:gs pos="0">
                    <a:srgbClr val="2EB7B6"/>
                  </a:gs>
                  <a:gs pos="100000">
                    <a:srgbClr val="0083CD"/>
                  </a:gs>
                </a:gsLst>
                <a:lin ang="2700000" scaled="1"/>
                <a:tileRect/>
              </a:gradFill>
              <a:latin typeface="Toppan Bunkyu Midashi Gothic Extrabold" panose="020B0900000000000000" pitchFamily="34" charset="-128"/>
              <a:ea typeface="Toppan Bunkyu Midashi Gothic Extrabold" panose="020B0900000000000000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3B603-AAD2-9A40-B413-3A5175C6F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940" y="59506"/>
            <a:ext cx="1427725" cy="8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0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EAF0"/>
            </a:gs>
            <a:gs pos="26000">
              <a:srgbClr val="2EB5B8"/>
            </a:gs>
            <a:gs pos="52000">
              <a:srgbClr val="20A7BD"/>
            </a:gs>
            <a:gs pos="100000">
              <a:srgbClr val="0082CD"/>
            </a:gs>
            <a:gs pos="75000">
              <a:srgbClr val="0D90C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49E9AC-F026-3642-A5C6-9D4ED13A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19" y="60814"/>
            <a:ext cx="1427725" cy="8835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1E3F26-456F-1843-8871-04015DB67604}"/>
              </a:ext>
            </a:extLst>
          </p:cNvPr>
          <p:cNvGrpSpPr/>
          <p:nvPr/>
        </p:nvGrpSpPr>
        <p:grpSpPr>
          <a:xfrm>
            <a:off x="579120" y="1515110"/>
            <a:ext cx="2105660" cy="2105660"/>
            <a:chOff x="2750820" y="2027614"/>
            <a:chExt cx="2105660" cy="210566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398816-EED9-CB4A-B9E8-FF1FE942774D}"/>
                </a:ext>
              </a:extLst>
            </p:cNvPr>
            <p:cNvSpPr/>
            <p:nvPr/>
          </p:nvSpPr>
          <p:spPr>
            <a:xfrm>
              <a:off x="2750820" y="2027614"/>
              <a:ext cx="2105660" cy="21056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5B35F3-E65C-B64A-981F-7AB635DCB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9992" y="2342976"/>
              <a:ext cx="1467316" cy="146731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E0A57-B8D5-924F-A524-19C7E34D4AAC}"/>
              </a:ext>
            </a:extLst>
          </p:cNvPr>
          <p:cNvGrpSpPr/>
          <p:nvPr/>
        </p:nvGrpSpPr>
        <p:grpSpPr>
          <a:xfrm>
            <a:off x="3519170" y="1515110"/>
            <a:ext cx="2105660" cy="2105660"/>
            <a:chOff x="474980" y="2033964"/>
            <a:chExt cx="2105660" cy="210566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93EDCF6-5586-E842-B25F-CFA83AEF8A89}"/>
                </a:ext>
              </a:extLst>
            </p:cNvPr>
            <p:cNvSpPr/>
            <p:nvPr/>
          </p:nvSpPr>
          <p:spPr>
            <a:xfrm>
              <a:off x="474980" y="2033964"/>
              <a:ext cx="2105660" cy="21056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6DC85B-5A89-BA49-A5ED-866CAB335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152" y="2353136"/>
              <a:ext cx="1467316" cy="1467316"/>
            </a:xfrm>
            <a:prstGeom prst="rect">
              <a:avLst/>
            </a:prstGeom>
            <a:noFill/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BF1F7-67EA-FF47-B683-14B15FA360CB}"/>
              </a:ext>
            </a:extLst>
          </p:cNvPr>
          <p:cNvGrpSpPr/>
          <p:nvPr/>
        </p:nvGrpSpPr>
        <p:grpSpPr>
          <a:xfrm>
            <a:off x="6459220" y="1515110"/>
            <a:ext cx="2105660" cy="2105660"/>
            <a:chOff x="5026660" y="241126"/>
            <a:chExt cx="2105660" cy="210566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F532F3-EF74-2F45-8211-46AD89FA98F9}"/>
                </a:ext>
              </a:extLst>
            </p:cNvPr>
            <p:cNvSpPr/>
            <p:nvPr/>
          </p:nvSpPr>
          <p:spPr>
            <a:xfrm>
              <a:off x="5026660" y="241126"/>
              <a:ext cx="2105660" cy="21056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2AAB1E-7EB3-6D49-BBDD-899B1A12F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3106" y="560298"/>
              <a:ext cx="1467316" cy="1467316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BBD225-8DEB-5E41-9EEF-C1298C1587A0}"/>
              </a:ext>
            </a:extLst>
          </p:cNvPr>
          <p:cNvSpPr/>
          <p:nvPr/>
        </p:nvSpPr>
        <p:spPr>
          <a:xfrm>
            <a:off x="644039" y="3881396"/>
            <a:ext cx="18697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HK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Backend</a:t>
            </a:r>
          </a:p>
          <a:p>
            <a:pPr algn="ctr" fontAlgn="base"/>
            <a:r>
              <a:rPr lang="en-HK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High Performance System Architecture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18052-71B4-3C43-A4C5-F4AEEA273956}"/>
              </a:ext>
            </a:extLst>
          </p:cNvPr>
          <p:cNvSpPr/>
          <p:nvPr/>
        </p:nvSpPr>
        <p:spPr>
          <a:xfrm>
            <a:off x="3637112" y="3881396"/>
            <a:ext cx="18697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HK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Frontend</a:t>
            </a:r>
          </a:p>
          <a:p>
            <a:pPr algn="ctr" fontAlgn="base"/>
            <a:r>
              <a:rPr lang="en-HK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Concise UI</a:t>
            </a:r>
          </a:p>
          <a:p>
            <a:pPr algn="ctr" fontAlgn="base"/>
            <a:r>
              <a:rPr lang="en-HK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User-Friendly UX</a:t>
            </a:r>
          </a:p>
        </p:txBody>
      </p:sp>
      <p:sp>
        <p:nvSpPr>
          <p:cNvPr id="20" name="Google Shape;124;p16">
            <a:extLst>
              <a:ext uri="{FF2B5EF4-FFF2-40B4-BE49-F238E27FC236}">
                <a16:creationId xmlns:a16="http://schemas.microsoft.com/office/drawing/2014/main" id="{4A2DA223-2E96-3B48-9B92-49E65D6999EA}"/>
              </a:ext>
            </a:extLst>
          </p:cNvPr>
          <p:cNvSpPr txBox="1">
            <a:spLocks/>
          </p:cNvSpPr>
          <p:nvPr/>
        </p:nvSpPr>
        <p:spPr>
          <a:xfrm>
            <a:off x="311700" y="3613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Why Aspect?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B1670D-75D1-4D43-8EFC-8801419230B0}"/>
              </a:ext>
            </a:extLst>
          </p:cNvPr>
          <p:cNvSpPr/>
          <p:nvPr/>
        </p:nvSpPr>
        <p:spPr>
          <a:xfrm>
            <a:off x="6574436" y="3881396"/>
            <a:ext cx="18697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HK" dirty="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AI</a:t>
            </a:r>
          </a:p>
          <a:p>
            <a:pPr algn="ctr" fontAlgn="base"/>
            <a:r>
              <a:rPr lang="en-HK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Cutting-edge algo</a:t>
            </a:r>
          </a:p>
          <a:p>
            <a:pPr algn="ctr" fontAlgn="base"/>
            <a:r>
              <a:rPr lang="en-HK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Reliable Results</a:t>
            </a:r>
          </a:p>
        </p:txBody>
      </p:sp>
    </p:spTree>
    <p:extLst>
      <p:ext uri="{BB962C8B-B14F-4D97-AF65-F5344CB8AC3E}">
        <p14:creationId xmlns:p14="http://schemas.microsoft.com/office/powerpoint/2010/main" val="2478853310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Technology Infographics by Slidesgo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DDAD5"/>
      </a:accent1>
      <a:accent2>
        <a:srgbClr val="43C0E2"/>
      </a:accent2>
      <a:accent3>
        <a:srgbClr val="4E8DCE"/>
      </a:accent3>
      <a:accent4>
        <a:srgbClr val="5767E0"/>
      </a:accent4>
      <a:accent5>
        <a:srgbClr val="5838D7"/>
      </a:accent5>
      <a:accent6>
        <a:srgbClr val="2DDAD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362</Words>
  <Application>Microsoft Macintosh PowerPoint</Application>
  <PresentationFormat>On-screen Show (16:9)</PresentationFormat>
  <Paragraphs>95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Toppan Bunkyu Midashi Gothic Extrabold</vt:lpstr>
      <vt:lpstr>CMU Sans Serif</vt:lpstr>
      <vt:lpstr>Wingdings</vt:lpstr>
      <vt:lpstr>CMU SANS SERIF MEDIUM</vt:lpstr>
      <vt:lpstr>Arial</vt:lpstr>
      <vt:lpstr>Gabriola</vt:lpstr>
      <vt:lpstr>Roboto</vt:lpstr>
      <vt:lpstr>CMU SANS SERIF DEMI CONDENSED D</vt:lpstr>
      <vt:lpstr>Amatic SC</vt:lpstr>
      <vt:lpstr>CMU SANS SERIF MEDIUM</vt:lpstr>
      <vt:lpstr>Fira Sans</vt:lpstr>
      <vt:lpstr>Modern Technology Infographics by Slidesgo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Winning Cycle</vt:lpstr>
      <vt:lpstr>Future Plan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Technology Infographics</dc:title>
  <cp:lastModifiedBy>Hess Lee</cp:lastModifiedBy>
  <cp:revision>66</cp:revision>
  <dcterms:modified xsi:type="dcterms:W3CDTF">2021-07-21T08:33:58Z</dcterms:modified>
</cp:coreProperties>
</file>